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73845"/>
            <a:ext cx="7448184" cy="669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assuming</a:t>
            </a:r>
            <a:r>
              <a:rPr sz="1400" spc="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</a:t>
            </a:r>
            <a:r>
              <a:rPr sz="140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initial</a:t>
            </a:r>
            <a:r>
              <a:rPr sz="1400" spc="3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conditions.</a:t>
            </a:r>
            <a:r>
              <a:rPr sz="1400" spc="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00" spc="3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</a:t>
            </a:r>
            <a:r>
              <a:rPr sz="1400" spc="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either</a:t>
            </a:r>
            <a:r>
              <a:rPr sz="14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 at any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place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circuit, there are four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possible transfer functions: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3626475"/>
            <a:ext cx="7454521" cy="716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Being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complex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quantity,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URRFCQ+Cambria Math"/>
                <a:cs typeface="URRFCQ+Cambria Math"/>
              </a:rPr>
              <a:t>퐻(휔)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푯(흎)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흋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푯(흎)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=</a:t>
            </a:r>
          </a:p>
          <a:p>
            <a:pPr marL="0" marR="0">
              <a:lnSpc>
                <a:spcPts val="1645"/>
              </a:lnSpc>
              <a:spcBef>
                <a:spcPts val="29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푯(흎)/흋.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4156827"/>
            <a:ext cx="7456196" cy="1900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</a:t>
            </a:r>
            <a:r>
              <a:rPr sz="1400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b="1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(2.2)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00" spc="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domain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replacing</a:t>
            </a:r>
            <a:r>
              <a:rPr sz="1400" spc="4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resistors,</a:t>
            </a:r>
            <a:r>
              <a:rPr sz="140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inductors,</a:t>
            </a:r>
            <a:r>
              <a:rPr sz="140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capacitors</a:t>
            </a:r>
            <a:r>
              <a:rPr sz="1400" spc="4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their</a:t>
            </a:r>
          </a:p>
          <a:p>
            <a:pPr marL="0" marR="0">
              <a:lnSpc>
                <a:spcPts val="1645"/>
              </a:lnSpc>
              <a:spcBef>
                <a:spcPts val="28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impedances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푹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풋흎푳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ퟏ/풋흎푪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  <a:r>
              <a:rPr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technique</a:t>
            </a:r>
            <a:r>
              <a:rPr sz="140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(s)</a:t>
            </a:r>
            <a:r>
              <a:rPr sz="14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25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appropriate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quantity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b="1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(2.2)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</a:p>
          <a:p>
            <a:pPr marL="0" marR="0">
              <a:lnSpc>
                <a:spcPts val="1554"/>
              </a:lnSpc>
              <a:spcBef>
                <a:spcPts val="29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plotting</a:t>
            </a:r>
            <a:r>
              <a:rPr sz="14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varies.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28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푯(흎)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expressed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numerator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polynomial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푵(흎)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645"/>
              </a:lnSpc>
              <a:spcBef>
                <a:spcPts val="30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denominator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polynomial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푫(흎)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6670157"/>
            <a:ext cx="7456274" cy="744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roots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푵(흎)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ퟎ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zeros</a:t>
            </a:r>
            <a:r>
              <a:rPr sz="1400" i="1" spc="12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푯(흎)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usually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represented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풋흎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=</a:t>
            </a:r>
          </a:p>
          <a:p>
            <a:pPr marL="0" marR="0">
              <a:lnSpc>
                <a:spcPts val="1645"/>
              </a:lnSpc>
              <a:spcBef>
                <a:spcPts val="29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풛</a:t>
            </a:r>
            <a:r>
              <a:rPr sz="14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.</a:t>
            </a:r>
            <a:r>
              <a:rPr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풛</a:t>
            </a:r>
            <a:r>
              <a:rPr sz="14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.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…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Similarly,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roots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푫(흎)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ퟎ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poles</a:t>
            </a:r>
            <a:r>
              <a:rPr sz="1400" i="1" spc="14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푯(흎)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represented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32459" y="7010476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RRFCQ+Cambria Math"/>
                <a:cs typeface="URRFCQ+Cambria Math"/>
              </a:rPr>
              <a:t>ퟏ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02512" y="7010476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RRFCQ+Cambria Math"/>
                <a:cs typeface="URRFCQ+Cambria Math"/>
              </a:rPr>
              <a:t>ퟐ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7179173"/>
            <a:ext cx="137791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풋흎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풑</a:t>
            </a:r>
            <a:r>
              <a:rPr sz="1400" spc="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.</a:t>
            </a:r>
            <a:r>
              <a:rPr sz="1400" spc="-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풑</a:t>
            </a:r>
            <a:r>
              <a:rPr sz="1400" spc="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.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…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6060" y="7264985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RRFCQ+Cambria Math"/>
                <a:cs typeface="URRFCQ+Cambria Math"/>
              </a:rPr>
              <a:t>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55089" y="7264985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RRFCQ+Cambria Math"/>
                <a:cs typeface="URRFCQ+Cambria Math"/>
              </a:rPr>
              <a:t>ퟐ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7568183"/>
            <a:ext cx="7456625" cy="1341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21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zero,</a:t>
            </a:r>
            <a:r>
              <a:rPr sz="1400" spc="220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1400" spc="2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19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root</a:t>
            </a:r>
            <a:r>
              <a:rPr sz="1400" spc="20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2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20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numerator</a:t>
            </a:r>
            <a:r>
              <a:rPr sz="1400" spc="19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polynomial,</a:t>
            </a:r>
            <a:r>
              <a:rPr sz="1400" spc="21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2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2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value</a:t>
            </a:r>
            <a:r>
              <a:rPr sz="1400" spc="21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that</a:t>
            </a:r>
            <a:r>
              <a:rPr sz="1400" spc="21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results</a:t>
            </a:r>
            <a:r>
              <a:rPr sz="1400" spc="20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400" spc="2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19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zero</a:t>
            </a:r>
          </a:p>
          <a:p>
            <a:pPr marL="0" marR="0">
              <a:lnSpc>
                <a:spcPts val="1568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value</a:t>
            </a:r>
            <a:r>
              <a:rPr sz="1400" spc="11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11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9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function.</a:t>
            </a:r>
            <a:r>
              <a:rPr sz="1400" spc="11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13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pole,</a:t>
            </a:r>
            <a:r>
              <a:rPr sz="1400" spc="111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1400" spc="10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1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root</a:t>
            </a:r>
            <a:r>
              <a:rPr sz="1400" spc="12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10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9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denominator</a:t>
            </a:r>
            <a:r>
              <a:rPr sz="1400" spc="1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polynomial,</a:t>
            </a:r>
            <a:r>
              <a:rPr sz="1400" spc="12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10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10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value</a:t>
            </a:r>
          </a:p>
          <a:p>
            <a:pPr marL="0" marR="0">
              <a:lnSpc>
                <a:spcPts val="1568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for which the function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2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infinite.</a:t>
            </a:r>
          </a:p>
          <a:p>
            <a:pPr marL="0" marR="0">
              <a:lnSpc>
                <a:spcPts val="1641"/>
              </a:lnSpc>
              <a:spcBef>
                <a:spcPts val="18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avoid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complex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algebra,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expedient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replace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흎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temporarily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풔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working</a:t>
            </a:r>
          </a:p>
          <a:p>
            <a:pPr marL="0" marR="0">
              <a:lnSpc>
                <a:spcPts val="1645"/>
              </a:lnSpc>
              <a:spcBef>
                <a:spcPts val="28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푯(흎)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and replace 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풔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with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400">
                <a:solidFill>
                  <a:srgbClr val="000000"/>
                </a:solidFill>
                <a:latin typeface="URRFCQ+Cambria Math"/>
                <a:cs typeface="URRFCQ+Cambria Math"/>
              </a:rPr>
              <a:t>흎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at the end.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66358"/>
            <a:ext cx="598464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straight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approximation,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let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휑</a:t>
            </a:r>
            <a:r>
              <a:rPr sz="1400" spc="112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≅</a:t>
            </a:r>
            <a:r>
              <a:rPr sz="1400" spc="86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0</a:t>
            </a:r>
            <a:r>
              <a:rPr sz="1400" spc="70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휔</a:t>
            </a:r>
            <a:r>
              <a:rPr sz="1400" spc="103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≤</a:t>
            </a:r>
            <a:r>
              <a:rPr sz="1400" spc="82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푧</a:t>
            </a:r>
            <a:r>
              <a:rPr sz="1400" spc="263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/ꢀ0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휑</a:t>
            </a:r>
            <a:r>
              <a:rPr sz="1400" spc="112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≅</a:t>
            </a:r>
            <a:r>
              <a:rPr sz="1400" spc="76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45</a:t>
            </a:r>
            <a:r>
              <a:rPr sz="1400" spc="748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02326" y="1150062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표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93994" y="1166358"/>
            <a:ext cx="1495919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휔</a:t>
            </a:r>
            <a:r>
              <a:rPr sz="1400" spc="115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 spc="-64">
                <a:solidFill>
                  <a:srgbClr val="000000"/>
                </a:solidFill>
                <a:latin typeface="EBPCLU+Cambria Math"/>
                <a:cs typeface="EBPCLU+Cambria Math"/>
              </a:rPr>
              <a:t>푧</a:t>
            </a:r>
            <a:r>
              <a:rPr sz="1500" spc="44" baseline="-20571">
                <a:solidFill>
                  <a:srgbClr val="000000"/>
                </a:solidFill>
                <a:latin typeface="EBPCLU+Cambria Math"/>
                <a:cs typeface="EBPCLU+Cambria Math"/>
              </a:rPr>
              <a:t>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923798" marR="0">
              <a:lnSpc>
                <a:spcPts val="1645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휑</a:t>
            </a:r>
            <a:r>
              <a:rPr sz="1400" spc="100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=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388484" y="125216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1390853"/>
            <a:ext cx="7457133" cy="731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90</a:t>
            </a:r>
            <a:r>
              <a:rPr sz="1500" baseline="36857">
                <a:solidFill>
                  <a:srgbClr val="000000"/>
                </a:solidFill>
                <a:latin typeface="EBPCLU+Cambria Math"/>
                <a:cs typeface="EBPCLU+Cambria Math"/>
              </a:rPr>
              <a:t>표</a:t>
            </a:r>
            <a:r>
              <a:rPr sz="1500" spc="244" baseline="36857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휔</a:t>
            </a:r>
            <a:r>
              <a:rPr sz="1400" spc="114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≥</a:t>
            </a:r>
            <a:r>
              <a:rPr sz="1400" spc="82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 spc="-21">
                <a:solidFill>
                  <a:srgbClr val="000000"/>
                </a:solidFill>
                <a:latin typeface="EBPCLU+Cambria Math"/>
                <a:cs typeface="EBPCLU+Cambria Math"/>
              </a:rPr>
              <a:t>ꢀ0푧</a:t>
            </a:r>
            <a:r>
              <a:rPr sz="1500" spc="56" baseline="-20655">
                <a:solidFill>
                  <a:srgbClr val="000000"/>
                </a:solidFill>
                <a:latin typeface="EBPCLU+Cambria Math"/>
                <a:cs typeface="EBPCLU+Cambria Math"/>
              </a:rPr>
              <a:t>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154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4.3</a:t>
            </a:r>
            <a:r>
              <a:rPr sz="1400" spc="167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(b)</a:t>
            </a:r>
            <a:r>
              <a:rPr sz="1400" spc="16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along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actual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plot,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straight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</a:p>
          <a:p>
            <a:pPr marL="0" marR="0">
              <a:lnSpc>
                <a:spcPts val="1645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 a slope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45</a:t>
            </a:r>
            <a:r>
              <a:rPr sz="1500" baseline="36856">
                <a:solidFill>
                  <a:srgbClr val="000000"/>
                </a:solidFill>
                <a:latin typeface="EBPCLU+Cambria Math"/>
                <a:cs typeface="EBPCLU+Cambria Math"/>
              </a:rPr>
              <a:t>표</a:t>
            </a:r>
            <a:r>
              <a:rPr sz="1500" spc="91" baseline="36856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 decade.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2013702"/>
            <a:ext cx="7453925" cy="954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Bode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pole</a:t>
            </a:r>
            <a:r>
              <a:rPr sz="1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ꢀ/(ꢀ + </a:t>
            </a:r>
            <a:r>
              <a:rPr sz="1400" spc="-14">
                <a:solidFill>
                  <a:srgbClr val="000000"/>
                </a:solidFill>
                <a:latin typeface="EBPCLU+Cambria Math"/>
                <a:cs typeface="EBPCLU+Cambria Math"/>
              </a:rPr>
              <a:t>푗휔/푝</a:t>
            </a:r>
            <a:r>
              <a:rPr sz="1500" spc="68" baseline="-20571">
                <a:solidFill>
                  <a:srgbClr val="000000"/>
                </a:solidFill>
                <a:latin typeface="EBPCLU+Cambria Math"/>
                <a:cs typeface="EBPCLU+Cambria Math"/>
              </a:rPr>
              <a:t>1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)</a:t>
            </a:r>
            <a:r>
              <a:rPr sz="1400" spc="97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similar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those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5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4.3</a:t>
            </a:r>
            <a:r>
              <a:rPr sz="1400" spc="7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except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9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corner frequency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at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휔</a:t>
            </a:r>
            <a:r>
              <a:rPr sz="1400" spc="119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 spc="-85">
                <a:solidFill>
                  <a:srgbClr val="000000"/>
                </a:solidFill>
                <a:latin typeface="EBPCLU+Cambria Math"/>
                <a:cs typeface="EBPCLU+Cambria Math"/>
              </a:rPr>
              <a:t>푝</a:t>
            </a:r>
            <a:r>
              <a:rPr sz="1500" spc="68" baseline="-20571">
                <a:solidFill>
                  <a:srgbClr val="000000"/>
                </a:solidFill>
                <a:latin typeface="EBPCLU+Cambria Math"/>
                <a:cs typeface="EBPCLU+Cambria Math"/>
              </a:rPr>
              <a:t>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 magnitude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 a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slope of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−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4">
                <a:solidFill>
                  <a:srgbClr val="000000"/>
                </a:solidFill>
                <a:latin typeface="EBPCLU+Cambria Math"/>
                <a:cs typeface="EBPCLU+Cambria Math"/>
              </a:rPr>
              <a:t>푑퐵/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decade,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 phase</a:t>
            </a:r>
          </a:p>
          <a:p>
            <a:pPr marL="0" marR="0">
              <a:lnSpc>
                <a:spcPts val="1645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slope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ꢁ푓</a:t>
            </a:r>
            <a:r>
              <a:rPr sz="1400" spc="51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− 45</a:t>
            </a:r>
            <a:r>
              <a:rPr sz="1500" baseline="36857">
                <a:solidFill>
                  <a:srgbClr val="000000"/>
                </a:solidFill>
                <a:latin typeface="EBPCLU+Cambria Math"/>
                <a:cs typeface="EBPCLU+Cambria Math"/>
              </a:rPr>
              <a:t>표</a:t>
            </a:r>
            <a:r>
              <a:rPr sz="1500" spc="88" baseline="36857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 decade.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699636" y="4553534"/>
            <a:ext cx="35252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ꢂꢃ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03680" y="4609455"/>
            <a:ext cx="615967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4.3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Bode plots for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zero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(ꢀ</a:t>
            </a:r>
            <a:r>
              <a:rPr sz="1400" spc="-10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+</a:t>
            </a:r>
            <a:r>
              <a:rPr sz="1400" spc="1612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: (a) magnitude plot, (b)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 plot.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17925" y="4748606"/>
            <a:ext cx="315234" cy="35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-25">
                <a:solidFill>
                  <a:srgbClr val="000000"/>
                </a:solidFill>
                <a:latin typeface="EBPCLU+Cambria Math"/>
                <a:cs typeface="EBPCLU+Cambria Math"/>
              </a:rPr>
              <a:t>ꢄ</a:t>
            </a:r>
            <a:r>
              <a:rPr sz="1200" baseline="-20400">
                <a:solidFill>
                  <a:srgbClr val="000000"/>
                </a:solidFill>
                <a:latin typeface="EBPCLU+Cambria Math"/>
                <a:cs typeface="EBPCLU+Cambria Math"/>
              </a:rPr>
              <a:t>ꢅ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5411079"/>
            <a:ext cx="677246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Quadratic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풑풐풍풆/풛풆풓풐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quadratic pole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ꢀ/[ꢀ + 푗2휁</a:t>
            </a:r>
            <a:r>
              <a:rPr sz="1400" spc="248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 spc="12">
                <a:solidFill>
                  <a:srgbClr val="000000"/>
                </a:solidFill>
                <a:latin typeface="EBPCLU+Cambria Math"/>
                <a:cs typeface="EBPCLU+Cambria Math"/>
              </a:rPr>
              <a:t>휔/휔</a:t>
            </a:r>
            <a:r>
              <a:rPr sz="1400" spc="655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+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743702" y="54968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ꢆ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165850" y="5496890"/>
            <a:ext cx="27264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푛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5638622"/>
            <a:ext cx="7070614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(푗휔/휔</a:t>
            </a:r>
            <a:r>
              <a:rPr sz="1400" spc="347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)</a:t>
            </a:r>
            <a:r>
              <a:rPr sz="1500" spc="56" baseline="36856">
                <a:solidFill>
                  <a:srgbClr val="000000"/>
                </a:solidFill>
                <a:latin typeface="EBPCLU+Cambria Math"/>
                <a:cs typeface="EBPCLU+Cambria Math"/>
              </a:rPr>
              <a:t>ꢆ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]</a:t>
            </a:r>
            <a:r>
              <a:rPr sz="1400" spc="40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−20log</a:t>
            </a:r>
            <a:r>
              <a:rPr sz="1400" spc="922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|ꢀ + 푗2휁</a:t>
            </a:r>
            <a:r>
              <a:rPr sz="1400" spc="248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 spc="12">
                <a:solidFill>
                  <a:srgbClr val="000000"/>
                </a:solidFill>
                <a:latin typeface="EBPCLU+Cambria Math"/>
                <a:cs typeface="EBPCLU+Cambria Math"/>
              </a:rPr>
              <a:t>휔/휔</a:t>
            </a:r>
            <a:r>
              <a:rPr sz="1400" spc="655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+ (푗휔/휔</a:t>
            </a:r>
            <a:r>
              <a:rPr sz="1400" spc="358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)</a:t>
            </a:r>
            <a:r>
              <a:rPr sz="1500" spc="56" baseline="36856">
                <a:solidFill>
                  <a:srgbClr val="000000"/>
                </a:solidFill>
                <a:latin typeface="EBPCLU+Cambria Math"/>
                <a:cs typeface="EBPCLU+Cambria Math"/>
              </a:rPr>
              <a:t>ꢆ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|</a:t>
            </a:r>
            <a:r>
              <a:rPr sz="1400" spc="28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 is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−tan</a:t>
            </a:r>
            <a:r>
              <a:rPr sz="1500" spc="31" baseline="36856">
                <a:solidFill>
                  <a:srgbClr val="000000"/>
                </a:solidFill>
                <a:latin typeface="EBPCLU+Cambria Math"/>
                <a:cs typeface="EBPCLU+Cambria Math"/>
              </a:rPr>
              <a:t>ꢈ1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(2휁</a:t>
            </a:r>
            <a:r>
              <a:rPr sz="1400" spc="232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 spc="30">
                <a:solidFill>
                  <a:srgbClr val="000000"/>
                </a:solidFill>
                <a:latin typeface="EBPCLU+Cambria Math"/>
                <a:cs typeface="EBPCLU+Cambria Math"/>
              </a:rPr>
              <a:t>휔/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21384" y="5740730"/>
            <a:ext cx="27264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푛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101850" y="5740730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1ꢇ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859658" y="574073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ꢆ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281807" y="5740730"/>
            <a:ext cx="27264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푛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065396" y="5740730"/>
            <a:ext cx="27264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푛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388353" y="574073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ꢆ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5880938"/>
            <a:ext cx="2004966" cy="49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휔</a:t>
            </a:r>
            <a:r>
              <a:rPr sz="1400" spc="357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)/(ꢀ − </a:t>
            </a:r>
            <a:r>
              <a:rPr sz="1400" spc="40">
                <a:solidFill>
                  <a:srgbClr val="000000"/>
                </a:solidFill>
                <a:latin typeface="EBPCLU+Cambria Math"/>
                <a:cs typeface="EBPCLU+Cambria Math"/>
              </a:rPr>
              <a:t>휔</a:t>
            </a:r>
            <a:r>
              <a:rPr sz="1500" spc="56" baseline="36999">
                <a:solidFill>
                  <a:srgbClr val="000000"/>
                </a:solidFill>
                <a:latin typeface="EBPCLU+Cambria Math"/>
                <a:cs typeface="EBPCLU+Cambria Math"/>
              </a:rPr>
              <a:t>ꢆ</a:t>
            </a:r>
            <a:r>
              <a:rPr sz="1400" spc="18">
                <a:solidFill>
                  <a:srgbClr val="000000"/>
                </a:solidFill>
                <a:latin typeface="EBPCLU+Cambria Math"/>
                <a:cs typeface="EBPCLU+Cambria Math"/>
              </a:rPr>
              <a:t>/휔</a:t>
            </a:r>
            <a:r>
              <a:rPr sz="1500" spc="56" baseline="36999">
                <a:solidFill>
                  <a:srgbClr val="000000"/>
                </a:solidFill>
                <a:latin typeface="EBPCLU+Cambria Math"/>
                <a:cs typeface="EBPCLU+Cambria Math"/>
              </a:rPr>
              <a:t>ꢆ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)</a:t>
            </a:r>
            <a:r>
              <a:rPr sz="1400" spc="23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But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62940" y="5983300"/>
            <a:ext cx="27264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푛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723898" y="5983300"/>
            <a:ext cx="27264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푛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153666" y="6259144"/>
            <a:ext cx="536548" cy="535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500">
                <a:solidFill>
                  <a:srgbClr val="000000"/>
                </a:solidFill>
                <a:latin typeface="EBPCLU+Cambria Math"/>
                <a:cs typeface="EBPCLU+Cambria Math"/>
              </a:rPr>
              <a:t>ꢂꢆꢋ</a:t>
            </a:r>
            <a:r>
              <a:rPr sz="800" spc="40">
                <a:solidFill>
                  <a:srgbClr val="000000"/>
                </a:solidFill>
                <a:latin typeface="EBPCLU+Cambria Math"/>
                <a:cs typeface="EBPCLU+Cambria Math"/>
              </a:rPr>
              <a:t>ꢌ</a:t>
            </a:r>
            <a:r>
              <a:rPr sz="1500" baseline="25500">
                <a:solidFill>
                  <a:srgbClr val="000000"/>
                </a:solidFill>
                <a:latin typeface="EBPCLU+Cambria Math"/>
                <a:cs typeface="EBPCLU+Cambria Math"/>
              </a:rPr>
              <a:t>ꢃ</a:t>
            </a:r>
          </a:p>
          <a:p>
            <a:pPr marL="94869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ꢃ</a:t>
            </a:r>
            <a:r>
              <a:rPr sz="1200" baseline="-20399">
                <a:solidFill>
                  <a:srgbClr val="000000"/>
                </a:solidFill>
                <a:latin typeface="EBPCLU+Cambria Math"/>
                <a:cs typeface="EBPCLU+Cambria Math"/>
              </a:rPr>
              <a:t>ꢍ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813939" y="6259144"/>
            <a:ext cx="35252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ꢂꢃ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6315065"/>
            <a:ext cx="1840342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2">
                <a:solidFill>
                  <a:srgbClr val="000000"/>
                </a:solidFill>
                <a:latin typeface="EBPCLU+Cambria Math"/>
                <a:cs typeface="EBPCLU+Cambria Math"/>
              </a:rPr>
              <a:t>퐻</a:t>
            </a:r>
            <a:r>
              <a:rPr sz="1500" baseline="-20571">
                <a:solidFill>
                  <a:srgbClr val="000000"/>
                </a:solidFill>
                <a:latin typeface="EBPCLU+Cambria Math"/>
                <a:cs typeface="EBPCLU+Cambria Math"/>
              </a:rPr>
              <a:t>ꢉꢊ</a:t>
            </a:r>
            <a:r>
              <a:rPr sz="1500" spc="148" baseline="-20571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−20log</a:t>
            </a:r>
            <a:r>
              <a:rPr sz="1500" spc="27" baseline="-20571">
                <a:solidFill>
                  <a:srgbClr val="000000"/>
                </a:solidFill>
                <a:latin typeface="EBPCLU+Cambria Math"/>
                <a:cs typeface="EBPCLU+Cambria Math"/>
              </a:rPr>
              <a:t>1ꢇ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|ꢀ +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560954" y="6298768"/>
            <a:ext cx="1244779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+ (</a:t>
            </a:r>
            <a:r>
              <a:rPr sz="1400" spc="1114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)</a:t>
            </a:r>
            <a:r>
              <a:rPr sz="1500" spc="56" baseline="36857">
                <a:solidFill>
                  <a:srgbClr val="000000"/>
                </a:solidFill>
                <a:latin typeface="EBPCLU+Cambria Math"/>
                <a:cs typeface="EBPCLU+Cambria Math"/>
              </a:rPr>
              <a:t>ꢆ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|</a:t>
            </a:r>
            <a:r>
              <a:rPr sz="1400" spc="28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⇒</a:t>
            </a:r>
            <a:r>
              <a:rPr sz="1400" spc="40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0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429502" y="6325600"/>
            <a:ext cx="78664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…(4.8)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807842" y="6454217"/>
            <a:ext cx="2930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ꢃ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909951" y="6503293"/>
            <a:ext cx="224543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EBPCLU+Cambria Math"/>
                <a:cs typeface="EBPCLU+Cambria Math"/>
              </a:rPr>
              <a:t>ꢍ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896235" y="6598529"/>
            <a:ext cx="93997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휔</a:t>
            </a:r>
            <a:r>
              <a:rPr sz="1400" spc="115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→</a:t>
            </a:r>
            <a:r>
              <a:rPr sz="1400" spc="79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0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6814804"/>
            <a:ext cx="52414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153666" y="7164400"/>
            <a:ext cx="536548" cy="535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baseline="25500">
                <a:solidFill>
                  <a:srgbClr val="000000"/>
                </a:solidFill>
                <a:latin typeface="EBPCLU+Cambria Math"/>
                <a:cs typeface="EBPCLU+Cambria Math"/>
              </a:rPr>
              <a:t>ꢂꢆꢋ</a:t>
            </a:r>
            <a:r>
              <a:rPr sz="800" spc="40">
                <a:solidFill>
                  <a:srgbClr val="000000"/>
                </a:solidFill>
                <a:latin typeface="EBPCLU+Cambria Math"/>
                <a:cs typeface="EBPCLU+Cambria Math"/>
              </a:rPr>
              <a:t>ꢌ</a:t>
            </a:r>
            <a:r>
              <a:rPr sz="1500" baseline="25500">
                <a:solidFill>
                  <a:srgbClr val="000000"/>
                </a:solidFill>
                <a:latin typeface="EBPCLU+Cambria Math"/>
                <a:cs typeface="EBPCLU+Cambria Math"/>
              </a:rPr>
              <a:t>ꢃ</a:t>
            </a:r>
          </a:p>
          <a:p>
            <a:pPr marL="94869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ꢃ</a:t>
            </a:r>
            <a:r>
              <a:rPr sz="1200" baseline="-20399">
                <a:solidFill>
                  <a:srgbClr val="000000"/>
                </a:solidFill>
                <a:latin typeface="EBPCLU+Cambria Math"/>
                <a:cs typeface="EBPCLU+Cambria Math"/>
              </a:rPr>
              <a:t>ꢍ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813939" y="7164400"/>
            <a:ext cx="35252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ꢂꢃ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312284" y="7164400"/>
            <a:ext cx="2930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ꢃ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7220321"/>
            <a:ext cx="1840342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2">
                <a:solidFill>
                  <a:srgbClr val="000000"/>
                </a:solidFill>
                <a:latin typeface="EBPCLU+Cambria Math"/>
                <a:cs typeface="EBPCLU+Cambria Math"/>
              </a:rPr>
              <a:t>퐻</a:t>
            </a:r>
            <a:r>
              <a:rPr sz="1500" baseline="-20571">
                <a:solidFill>
                  <a:srgbClr val="000000"/>
                </a:solidFill>
                <a:latin typeface="EBPCLU+Cambria Math"/>
                <a:cs typeface="EBPCLU+Cambria Math"/>
              </a:rPr>
              <a:t>ꢉꢊ</a:t>
            </a:r>
            <a:r>
              <a:rPr sz="1500" spc="148" baseline="-20571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−20log</a:t>
            </a:r>
            <a:r>
              <a:rPr sz="1500" spc="27" baseline="-20571">
                <a:solidFill>
                  <a:srgbClr val="000000"/>
                </a:solidFill>
                <a:latin typeface="EBPCLU+Cambria Math"/>
                <a:cs typeface="EBPCLU+Cambria Math"/>
              </a:rPr>
              <a:t>1ꢇ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|ꢀ +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560954" y="7204024"/>
            <a:ext cx="1796514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+ (</a:t>
            </a:r>
            <a:r>
              <a:rPr sz="1400" spc="1114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)</a:t>
            </a:r>
            <a:r>
              <a:rPr sz="1500" spc="56" baseline="36857">
                <a:solidFill>
                  <a:srgbClr val="000000"/>
                </a:solidFill>
                <a:latin typeface="EBPCLU+Cambria Math"/>
                <a:cs typeface="EBPCLU+Cambria Math"/>
              </a:rPr>
              <a:t>ꢆ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|</a:t>
            </a:r>
            <a:r>
              <a:rPr sz="1400" spc="376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⇒</a:t>
            </a:r>
            <a:r>
              <a:rPr sz="1400" spc="388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−40log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501129" y="7230856"/>
            <a:ext cx="78810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…(4.9)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094353" y="7306133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1ꢇ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807842" y="7359473"/>
            <a:ext cx="345701" cy="340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ꢃ</a:t>
            </a:r>
          </a:p>
          <a:p>
            <a:pPr marL="102108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EBPCLU+Cambria Math"/>
                <a:cs typeface="EBPCLU+Cambria Math"/>
              </a:rPr>
              <a:t>ꢍ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4275709" y="7359473"/>
            <a:ext cx="345701" cy="340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ꢃ</a:t>
            </a:r>
          </a:p>
          <a:p>
            <a:pPr marL="102107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EBPCLU+Cambria Math"/>
                <a:cs typeface="EBPCLU+Cambria Math"/>
              </a:rPr>
              <a:t>ꢍ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742309" y="7503785"/>
            <a:ext cx="99291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휔</a:t>
            </a:r>
            <a:r>
              <a:rPr sz="1400" spc="115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→</a:t>
            </a:r>
            <a:r>
              <a:rPr sz="1400" spc="79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∞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41019" y="7720060"/>
            <a:ext cx="744613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amplitude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consists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straight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asymptotic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lines: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slope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41019" y="7947269"/>
            <a:ext cx="745538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휔</a:t>
            </a:r>
            <a:r>
              <a:rPr sz="1400" spc="115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&lt;</a:t>
            </a:r>
            <a:r>
              <a:rPr sz="1400" spc="73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휔</a:t>
            </a:r>
            <a:r>
              <a:rPr sz="1400" spc="956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slope</a:t>
            </a:r>
            <a:r>
              <a:rPr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−40푑퐵/</a:t>
            </a:r>
            <a:r>
              <a:rPr sz="1400" spc="269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decade</a:t>
            </a:r>
            <a:r>
              <a:rPr sz="1400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휔</a:t>
            </a:r>
            <a:r>
              <a:rPr sz="1400" spc="115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&gt;</a:t>
            </a:r>
            <a:r>
              <a:rPr sz="1400" spc="82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휔</a:t>
            </a:r>
            <a:r>
              <a:rPr sz="1400" spc="358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휔</a:t>
            </a:r>
            <a:r>
              <a:rPr sz="1400" spc="943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corner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027480" y="8033080"/>
            <a:ext cx="27264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푛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161534" y="8033080"/>
            <a:ext cx="27264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푛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886958" y="8033080"/>
            <a:ext cx="27264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푛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41019" y="8194024"/>
            <a:ext cx="744992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frequency.</a:t>
            </a:r>
            <a:r>
              <a:rPr sz="1400" spc="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209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4.4(a)</a:t>
            </a:r>
            <a:r>
              <a:rPr sz="1400" spc="22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shows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approximate</a:t>
            </a:r>
            <a:r>
              <a:rPr sz="140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actual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amplitude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plots.</a:t>
            </a:r>
            <a:r>
              <a:rPr sz="140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Note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41019" y="8423138"/>
            <a:ext cx="745552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actual</a:t>
            </a:r>
            <a:r>
              <a:rPr sz="1400" spc="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depends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damping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휁</a:t>
            </a:r>
            <a:r>
              <a:rPr sz="1400" spc="827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well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corner</a:t>
            </a:r>
            <a:r>
              <a:rPr sz="140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휔</a:t>
            </a:r>
            <a:r>
              <a:rPr sz="1400" spc="357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.</a:t>
            </a:r>
            <a:r>
              <a:rPr sz="1400" spc="269">
                <a:solidFill>
                  <a:srgbClr val="000000"/>
                </a:solidFill>
                <a:latin typeface="EBPCLU+Cambria Math"/>
                <a:cs typeface="EBPCLU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845940" y="850895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ꢆ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6546850" y="8508950"/>
            <a:ext cx="27264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EBPCLU+Cambria Math"/>
                <a:cs typeface="EBPCLU+Cambria Math"/>
              </a:rPr>
              <a:t>푛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41019" y="8669893"/>
            <a:ext cx="7447439" cy="943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significant</a:t>
            </a:r>
            <a:r>
              <a:rPr sz="14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peaking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neighborhood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corner</a:t>
            </a:r>
            <a:r>
              <a:rPr sz="14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should</a:t>
            </a:r>
            <a:r>
              <a:rPr sz="14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added</a:t>
            </a:r>
            <a:r>
              <a:rPr sz="14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23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straight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 approximation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 a high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level of accuracy is desired. However, we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 use the</a:t>
            </a:r>
          </a:p>
          <a:p>
            <a:pPr marL="0" marR="0">
              <a:lnSpc>
                <a:spcPts val="1645"/>
              </a:lnSpc>
              <a:spcBef>
                <a:spcPts val="30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straight</a:t>
            </a:r>
            <a:r>
              <a:rPr sz="1400">
                <a:solidFill>
                  <a:srgbClr val="000000"/>
                </a:solidFill>
                <a:latin typeface="EBPCLU+Cambria Math"/>
                <a:cs typeface="EBPCLU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 approximation for the sake of simplicity.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11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86170"/>
            <a:ext cx="724354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1:</a:t>
            </a:r>
            <a:r>
              <a:rPr sz="1400" b="1" spc="34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푅퐶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in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7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1.1(a),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 the transfer function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푽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/푽</a:t>
            </a:r>
            <a:r>
              <a:rPr sz="1400" spc="9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28105" y="1271981"/>
            <a:ext cx="26344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AKCQW+Cambria Math"/>
                <a:cs typeface="HAKCQW+Cambria Math"/>
              </a:rPr>
              <a:t>풐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11570" y="1271981"/>
            <a:ext cx="25399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AKCQW+Cambria Math"/>
                <a:cs typeface="HAKCQW+Cambria Math"/>
              </a:rPr>
              <a:t>풔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1396482"/>
            <a:ext cx="326976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response.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푣</a:t>
            </a:r>
            <a:r>
              <a:rPr sz="1400" spc="5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푉</a:t>
            </a:r>
            <a:r>
              <a:rPr sz="140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푐표ꢀ휔푡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76551" y="1482293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AKCQW+Cambria Math"/>
                <a:cs typeface="HAKCQW+Cambria Math"/>
              </a:rPr>
              <a:t>푠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48407" y="1482293"/>
            <a:ext cx="30877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AKCQW+Cambria Math"/>
                <a:cs typeface="HAKCQW+Cambria Math"/>
              </a:rPr>
              <a:t>푚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1632569"/>
            <a:ext cx="9603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1826250"/>
            <a:ext cx="7241028" cy="710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frequency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domain equivalent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1.1(b).</a:t>
            </a:r>
            <a:r>
              <a:rPr sz="1400" spc="-1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division,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 function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87500" y="2411466"/>
            <a:ext cx="3782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푉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39138" y="2411466"/>
            <a:ext cx="75269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1/푗휔퐶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945002" y="2411466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57604" y="2497277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AKCQW+Cambria Math"/>
                <a:cs typeface="HAKCQW+Cambria Math"/>
              </a:rPr>
              <a:t>ꢁ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2547102"/>
            <a:ext cx="86503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HAKCQW+Cambria Math"/>
                <a:cs typeface="HAKCQW+Cambria Math"/>
              </a:rPr>
              <a:t>퐻(휔)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=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91666" y="2547102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=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46654" y="2547102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=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95120" y="2665974"/>
            <a:ext cx="359911" cy="46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푉</a:t>
            </a:r>
          </a:p>
          <a:p>
            <a:pPr marL="70104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AKCQW+Cambria Math"/>
                <a:cs typeface="HAKCQW+Cambria Math"/>
              </a:rPr>
              <a:t>푠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574546" y="2666457"/>
            <a:ext cx="204508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푅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+</a:t>
            </a:r>
            <a:r>
              <a:rPr sz="14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1/푗휔퐶</a:t>
            </a:r>
            <a:r>
              <a:rPr sz="1400" spc="15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1</a:t>
            </a:r>
            <a:r>
              <a:rPr sz="1400" spc="-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푗휔푅퐶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3028686"/>
            <a:ext cx="38962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magnitude and phase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z="1400" spc="25">
                <a:solidFill>
                  <a:srgbClr val="000000"/>
                </a:solidFill>
                <a:latin typeface="HAKCQW+Cambria Math"/>
                <a:cs typeface="HAKCQW+Cambria Math"/>
              </a:rPr>
              <a:t>퐻(휔)</a:t>
            </a:r>
            <a:r>
              <a:rPr sz="14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254556" y="338424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AKCQW+Cambria Math"/>
                <a:cs typeface="HAKCQW+Cambria Math"/>
              </a:rPr>
              <a:t>ꢂ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778886" y="3384245"/>
            <a:ext cx="2930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AKCQW+Cambria Math"/>
                <a:cs typeface="HAKCQW+Cambria Math"/>
              </a:rPr>
              <a:t>ꢄ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3440547"/>
            <a:ext cx="58431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퐻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=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675129" y="3423869"/>
            <a:ext cx="1301914" cy="492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휑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−tan</a:t>
            </a:r>
            <a:r>
              <a:rPr sz="1500" baseline="37071">
                <a:solidFill>
                  <a:srgbClr val="000000"/>
                </a:solidFill>
                <a:latin typeface="HAKCQW+Cambria Math"/>
                <a:cs typeface="HAKCQW+Cambria Math"/>
              </a:rPr>
              <a:t>ꢅꢂ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07084" y="3574395"/>
            <a:ext cx="953739" cy="373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AKCQW+Cambria Math"/>
                <a:cs typeface="HAKCQW+Cambria Math"/>
              </a:rPr>
              <a:t>√ꢂꢃ(ꢄ/ꢄ</a:t>
            </a:r>
            <a:r>
              <a:rPr sz="1200" spc="51" baseline="-20864">
                <a:solidFill>
                  <a:srgbClr val="000000"/>
                </a:solidFill>
                <a:latin typeface="HAKCQW+Cambria Math"/>
                <a:cs typeface="HAKCQW+Cambria Math"/>
              </a:rPr>
              <a:t>0</a:t>
            </a:r>
            <a:r>
              <a:rPr sz="1000">
                <a:solidFill>
                  <a:srgbClr val="000000"/>
                </a:solidFill>
                <a:latin typeface="HAKCQW+Cambria Math"/>
                <a:cs typeface="HAKCQW+Cambria Math"/>
              </a:rPr>
              <a:t>)</a:t>
            </a:r>
            <a:r>
              <a:rPr sz="1200" baseline="30000">
                <a:solidFill>
                  <a:srgbClr val="000000"/>
                </a:solidFill>
                <a:latin typeface="HAKCQW+Cambria Math"/>
                <a:cs typeface="HAKCQW+Cambria Math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746882" y="3579698"/>
            <a:ext cx="353334" cy="35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HAKCQW+Cambria Math"/>
                <a:cs typeface="HAKCQW+Cambria Math"/>
              </a:rPr>
              <a:t>ꢄ</a:t>
            </a:r>
            <a:r>
              <a:rPr sz="1200" baseline="-20399">
                <a:solidFill>
                  <a:srgbClr val="000000"/>
                </a:solidFill>
                <a:latin typeface="HAKCQW+Cambria Math"/>
                <a:cs typeface="HAKCQW+Cambria Math"/>
              </a:rPr>
              <a:t>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3897747"/>
            <a:ext cx="6937779" cy="710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흎</a:t>
            </a:r>
            <a:r>
              <a:rPr sz="1500" baseline="-20571">
                <a:solidFill>
                  <a:srgbClr val="000000"/>
                </a:solidFill>
                <a:latin typeface="HAKCQW+Cambria Math"/>
                <a:cs typeface="HAKCQW+Cambria Math"/>
              </a:rPr>
              <a:t>ퟎ</a:t>
            </a:r>
            <a:r>
              <a:rPr sz="1500" spc="70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ퟏ/푹푪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푯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휑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ퟎ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&lt;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흎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&lt;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∞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 obtain their values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some</a:t>
            </a:r>
          </a:p>
          <a:p>
            <a:pPr marL="0" marR="0">
              <a:lnSpc>
                <a:spcPts val="1554"/>
              </a:lnSpc>
              <a:spcBef>
                <a:spcPts val="9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critical points and then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sketch.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4355414"/>
            <a:ext cx="6035922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흎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ퟎ.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푯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ퟏ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흋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ퟎ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흎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∞.</a:t>
            </a:r>
            <a:r>
              <a:rPr sz="140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푯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ퟎ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흋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−ퟗퟎ</a:t>
            </a:r>
            <a:r>
              <a:rPr sz="1500" spc="62" baseline="36857">
                <a:solidFill>
                  <a:srgbClr val="000000"/>
                </a:solidFill>
                <a:latin typeface="HAKCQW+Cambria Math"/>
                <a:cs typeface="HAKCQW+Cambria Math"/>
              </a:rPr>
              <a:t>풐</a:t>
            </a:r>
            <a:r>
              <a:rPr sz="2100" baseline="36857">
                <a:solidFill>
                  <a:srgbClr val="000000"/>
                </a:solidFill>
                <a:latin typeface="HAKCQW+Cambria Math"/>
                <a:cs typeface="HAKCQW+Cambria Math"/>
              </a:rPr>
              <a:t>.</a:t>
            </a:r>
            <a:r>
              <a:rPr sz="2100" spc="-175" baseline="3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Also, at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833617" y="4371711"/>
            <a:ext cx="1270367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흎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흎</a:t>
            </a:r>
            <a:r>
              <a:rPr sz="1500" spc="62" baseline="-20571">
                <a:solidFill>
                  <a:srgbClr val="000000"/>
                </a:solidFill>
                <a:latin typeface="HAKCQW+Cambria Math"/>
                <a:cs typeface="HAKCQW+Cambria Math"/>
              </a:rPr>
              <a:t>ퟎ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.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푯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=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4620590"/>
            <a:ext cx="7235615" cy="728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ퟏ/ꢆퟐ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흋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HAKCQW+Cambria Math"/>
                <a:cs typeface="HAKCQW+Cambria Math"/>
              </a:rPr>
              <a:t>−ퟒퟓ</a:t>
            </a:r>
            <a:r>
              <a:rPr sz="1500" spc="46" baseline="36857">
                <a:solidFill>
                  <a:srgbClr val="000000"/>
                </a:solidFill>
                <a:latin typeface="HAKCQW+Cambria Math"/>
                <a:cs typeface="HAKCQW+Cambria Math"/>
              </a:rPr>
              <a:t>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With these and a few more points as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7030A0"/>
                </a:solidFill>
                <a:latin typeface="Times New Roman"/>
                <a:cs typeface="Times New Roman"/>
              </a:rPr>
              <a:t>Table 1.1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 find</a:t>
            </a:r>
          </a:p>
          <a:p>
            <a:pPr marL="0" marR="0">
              <a:lnSpc>
                <a:spcPts val="1554"/>
              </a:lnSpc>
              <a:spcBef>
                <a:spcPts val="26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 the 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 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 in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1.2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295653" y="9012793"/>
            <a:ext cx="572002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1.1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time-domain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circuit, (b) frequency-domain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0"/>
            <a:ext cx="6952488" cy="103771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3757406"/>
            <a:ext cx="7367517" cy="1042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1.2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circuit: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amplitude response, (b)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response.</a:t>
            </a:r>
          </a:p>
          <a:p>
            <a:pPr marL="0" marR="0">
              <a:lnSpc>
                <a:spcPts val="1645"/>
              </a:lnSpc>
              <a:spcBef>
                <a:spcPts val="291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H.W.1:</a:t>
            </a:r>
            <a:r>
              <a:rPr sz="1400" b="1" spc="34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 function </a:t>
            </a:r>
            <a:r>
              <a:rPr sz="1400">
                <a:solidFill>
                  <a:srgbClr val="000000"/>
                </a:solidFill>
                <a:latin typeface="VCRCSS+Cambria Math"/>
                <a:cs typeface="VCRCSS+Cambria Math"/>
              </a:rPr>
              <a:t>푉</a:t>
            </a:r>
            <a:r>
              <a:rPr sz="1400" spc="40">
                <a:solidFill>
                  <a:srgbClr val="000000"/>
                </a:solidFill>
                <a:latin typeface="VCRCSS+Cambria Math"/>
                <a:cs typeface="VCRCSS+Cambria Math"/>
              </a:rPr>
              <a:t> </a:t>
            </a:r>
            <a:r>
              <a:rPr sz="1400">
                <a:solidFill>
                  <a:srgbClr val="000000"/>
                </a:solidFill>
                <a:latin typeface="VCRCSS+Cambria Math"/>
                <a:cs typeface="VCRCSS+Cambria Math"/>
              </a:rPr>
              <a:t>/푉</a:t>
            </a:r>
            <a:r>
              <a:rPr sz="1400" spc="270">
                <a:solidFill>
                  <a:srgbClr val="000000"/>
                </a:solidFill>
                <a:latin typeface="VCRCSS+Cambria Math"/>
                <a:cs typeface="VCRCS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</a:t>
            </a:r>
            <a:r>
              <a:rPr sz="1400">
                <a:solidFill>
                  <a:srgbClr val="000000"/>
                </a:solidFill>
                <a:latin typeface="VCRCSS+Cambria Math"/>
                <a:cs typeface="VCRCSS+Cambria Math"/>
              </a:rPr>
              <a:t>푅퐿</a:t>
            </a:r>
            <a:r>
              <a:rPr sz="1400" spc="55">
                <a:solidFill>
                  <a:srgbClr val="000000"/>
                </a:solidFill>
                <a:latin typeface="VCRCSS+Cambria Math"/>
                <a:cs typeface="VCRCSS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68090" y="4410278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CRCSS+Cambria Math"/>
                <a:cs typeface="VCRCSS+Cambria Math"/>
              </a:rPr>
              <a:t>표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10407" y="4410278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CRCSS+Cambria Math"/>
                <a:cs typeface="VCRCSS+Cambria Math"/>
              </a:rPr>
              <a:t>푠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4531731"/>
            <a:ext cx="479804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1.1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assuming </a:t>
            </a:r>
            <a:r>
              <a:rPr sz="1400">
                <a:solidFill>
                  <a:srgbClr val="000000"/>
                </a:solidFill>
                <a:latin typeface="VCRCSS+Cambria Math"/>
                <a:cs typeface="VCRCSS+Cambria Math"/>
              </a:rPr>
              <a:t>푣</a:t>
            </a:r>
            <a:r>
              <a:rPr sz="1400" spc="565">
                <a:solidFill>
                  <a:srgbClr val="000000"/>
                </a:solidFill>
                <a:latin typeface="VCRCSS+Cambria Math"/>
                <a:cs typeface="VCRCSS+Cambria Math"/>
              </a:rPr>
              <a:t> </a:t>
            </a:r>
            <a:r>
              <a:rPr sz="1400">
                <a:solidFill>
                  <a:srgbClr val="000000"/>
                </a:solidFill>
                <a:latin typeface="VCRCSS+Cambria Math"/>
                <a:cs typeface="VCRCSS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VCRCSS+Cambria Math"/>
                <a:cs typeface="VCRCSS+Cambria Math"/>
              </a:rPr>
              <a:t> </a:t>
            </a:r>
            <a:r>
              <a:rPr sz="1400">
                <a:solidFill>
                  <a:srgbClr val="000000"/>
                </a:solidFill>
                <a:latin typeface="VCRCSS+Cambria Math"/>
                <a:cs typeface="VCRCSS+Cambria Math"/>
              </a:rPr>
              <a:t>푉</a:t>
            </a:r>
            <a:r>
              <a:rPr sz="1400" spc="375">
                <a:solidFill>
                  <a:srgbClr val="000000"/>
                </a:solidFill>
                <a:latin typeface="VCRCSS+Cambria Math"/>
                <a:cs typeface="VCRCSS+Cambria Math"/>
              </a:rPr>
              <a:t> </a:t>
            </a:r>
            <a:r>
              <a:rPr sz="1400">
                <a:solidFill>
                  <a:srgbClr val="000000"/>
                </a:solidFill>
                <a:latin typeface="VCRCSS+Cambria Math"/>
                <a:cs typeface="VCRCSS+Cambria Math"/>
              </a:rPr>
              <a:t>푐ꢀꢁ휔푡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.. Sketch its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64333" y="4617542"/>
            <a:ext cx="25170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CRCSS+Cambria Math"/>
                <a:cs typeface="VCRCSS+Cambria Math"/>
              </a:rPr>
              <a:t>푠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36570" y="4617542"/>
            <a:ext cx="308777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CRCSS+Cambria Math"/>
                <a:cs typeface="VCRCSS+Cambria Math"/>
              </a:rPr>
              <a:t>푚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4748006"/>
            <a:ext cx="93518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5359263"/>
            <a:ext cx="468690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  <a:r>
              <a:rPr sz="1400" b="1" spc="-5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VCRCSS+Cambria Math"/>
                <a:cs typeface="VCRCSS+Cambria Math"/>
              </a:rPr>
              <a:t>풋흎푳/(푹</a:t>
            </a:r>
            <a:r>
              <a:rPr sz="1400" spc="-12">
                <a:solidFill>
                  <a:srgbClr val="ED008D"/>
                </a:solidFill>
                <a:latin typeface="VCRCSS+Cambria Math"/>
                <a:cs typeface="VCRCSS+Cambria Math"/>
              </a:rPr>
              <a:t> </a:t>
            </a:r>
            <a:r>
              <a:rPr sz="1400">
                <a:solidFill>
                  <a:srgbClr val="ED008D"/>
                </a:solidFill>
                <a:latin typeface="VCRCSS+Cambria Math"/>
                <a:cs typeface="VCRCSS+Cambria Math"/>
              </a:rPr>
              <a:t>+</a:t>
            </a:r>
            <a:r>
              <a:rPr sz="1400" spc="14">
                <a:solidFill>
                  <a:srgbClr val="ED008D"/>
                </a:solidFill>
                <a:latin typeface="VCRCSS+Cambria Math"/>
                <a:cs typeface="VCRCSS+Cambria Math"/>
              </a:rPr>
              <a:t> </a:t>
            </a:r>
            <a:r>
              <a:rPr sz="1400">
                <a:solidFill>
                  <a:srgbClr val="ED008D"/>
                </a:solidFill>
                <a:latin typeface="VCRCSS+Cambria Math"/>
                <a:cs typeface="VCRCSS+Cambria Math"/>
              </a:rPr>
              <a:t>풋흎푳)</a:t>
            </a:r>
            <a:r>
              <a:rPr sz="1400">
                <a:solidFill>
                  <a:srgbClr val="ED008D"/>
                </a:solidFill>
                <a:latin typeface="Cambria Math"/>
                <a:cs typeface="Cambria Math"/>
              </a:rPr>
              <a:t>,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see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1.2</a:t>
            </a:r>
            <a:r>
              <a:rPr sz="1400" spc="-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for the response.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765045" y="8701897"/>
            <a:ext cx="464249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1.2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RL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in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1.1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86170"/>
            <a:ext cx="732230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2:</a:t>
            </a:r>
            <a:r>
              <a:rPr sz="1400" b="1" spc="34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2.1,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gain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푰</a:t>
            </a:r>
            <a:r>
              <a:rPr sz="1400" spc="329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(흎)/푰</a:t>
            </a:r>
            <a:r>
              <a:rPr sz="1400" spc="243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(흎)</a:t>
            </a:r>
            <a:r>
              <a:rPr sz="1400" spc="380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its poles and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31384" y="1271981"/>
            <a:ext cx="26344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HLHBL+Cambria Math"/>
                <a:cs typeface="RHLHBL+Cambria Math"/>
              </a:rPr>
              <a:t>풐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68214" y="1271981"/>
            <a:ext cx="25399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HLHBL+Cambria Math"/>
                <a:cs typeface="RHLHBL+Cambria Math"/>
              </a:rPr>
              <a:t>풔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1402445"/>
            <a:ext cx="68750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1627997"/>
            <a:ext cx="1684783" cy="665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division,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95120" y="2163054"/>
            <a:ext cx="1697904" cy="730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953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4 + 푗2휔</a:t>
            </a:r>
          </a:p>
          <a:p>
            <a:pPr marL="0" marR="0">
              <a:lnSpc>
                <a:spcPts val="1641"/>
              </a:lnSpc>
              <a:spcBef>
                <a:spcPts val="36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4 + 푗2휔</a:t>
            </a:r>
            <a:r>
              <a:rPr sz="1400" spc="17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+</a:t>
            </a:r>
            <a:r>
              <a:rPr sz="1400" spc="14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1/푗0.5휔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2298690"/>
            <a:ext cx="872653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RHLHBL+Cambria Math"/>
                <a:cs typeface="RHLHBL+Cambria Math"/>
              </a:rPr>
              <a:t>퐼</a:t>
            </a:r>
            <a:r>
              <a:rPr sz="1500" spc="82" baseline="-20571">
                <a:solidFill>
                  <a:srgbClr val="000000"/>
                </a:solidFill>
                <a:latin typeface="RHLHBL+Cambria Math"/>
                <a:cs typeface="RHLHBL+Cambria Math"/>
              </a:rPr>
              <a:t>표</a:t>
            </a:r>
            <a:r>
              <a:rPr sz="1400" spc="18">
                <a:solidFill>
                  <a:srgbClr val="000000"/>
                </a:solidFill>
                <a:latin typeface="RHLHBL+Cambria Math"/>
                <a:cs typeface="RHLHBL+Cambria Math"/>
              </a:rPr>
              <a:t>(휔)</a:t>
            </a:r>
            <a:r>
              <a:rPr sz="1400" spc="63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=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58491" y="2298690"/>
            <a:ext cx="660744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RHLHBL+Cambria Math"/>
                <a:cs typeface="RHLHBL+Cambria Math"/>
              </a:rPr>
              <a:t>퐼</a:t>
            </a:r>
            <a:r>
              <a:rPr sz="1500" spc="93" baseline="-20571">
                <a:solidFill>
                  <a:srgbClr val="000000"/>
                </a:solidFill>
                <a:latin typeface="RHLHBL+Cambria Math"/>
                <a:cs typeface="RHLHBL+Cambria Math"/>
              </a:rPr>
              <a:t>푖</a:t>
            </a:r>
            <a:r>
              <a:rPr sz="1400" spc="18">
                <a:solidFill>
                  <a:srgbClr val="000000"/>
                </a:solidFill>
                <a:latin typeface="RHLHBL+Cambria Math"/>
                <a:cs typeface="RHLHBL+Cambria Math"/>
              </a:rPr>
              <a:t>(휔)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2787761"/>
            <a:ext cx="41599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3127746"/>
            <a:ext cx="3458231" cy="755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RHLHBL+Cambria Math"/>
                <a:cs typeface="RHLHBL+Cambria Math"/>
              </a:rPr>
              <a:t>퐼</a:t>
            </a:r>
            <a:r>
              <a:rPr sz="1500" spc="82" baseline="-20571">
                <a:solidFill>
                  <a:srgbClr val="000000"/>
                </a:solidFill>
                <a:latin typeface="RHLHBL+Cambria Math"/>
                <a:cs typeface="RHLHBL+Cambria Math"/>
              </a:rPr>
              <a:t>표</a:t>
            </a:r>
            <a:r>
              <a:rPr sz="1400" spc="18">
                <a:solidFill>
                  <a:srgbClr val="000000"/>
                </a:solidFill>
                <a:latin typeface="RHLHBL+Cambria Math"/>
                <a:cs typeface="RHLHBL+Cambria Math"/>
              </a:rPr>
              <a:t>(휔)</a:t>
            </a:r>
            <a:r>
              <a:rPr sz="1400" spc="1720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푗0.5휔(4</a:t>
            </a:r>
            <a:r>
              <a:rPr sz="1400" spc="-10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+ </a:t>
            </a:r>
            <a:r>
              <a:rPr sz="1400" spc="11">
                <a:solidFill>
                  <a:srgbClr val="000000"/>
                </a:solidFill>
                <a:latin typeface="RHLHBL+Cambria Math"/>
                <a:cs typeface="RHLHBL+Cambria Math"/>
              </a:rPr>
              <a:t>푗2휔)</a:t>
            </a:r>
          </a:p>
          <a:p>
            <a:pPr marL="13716" marR="0">
              <a:lnSpc>
                <a:spcPts val="1641"/>
              </a:lnSpc>
              <a:spcBef>
                <a:spcPts val="174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RHLHBL+Cambria Math"/>
                <a:cs typeface="RHLHBL+Cambria Math"/>
              </a:rPr>
              <a:t>퐼</a:t>
            </a:r>
            <a:r>
              <a:rPr sz="1500" spc="104" baseline="-20571">
                <a:solidFill>
                  <a:srgbClr val="000000"/>
                </a:solidFill>
                <a:latin typeface="RHLHBL+Cambria Math"/>
                <a:cs typeface="RHLHBL+Cambria Math"/>
              </a:rPr>
              <a:t>푖</a:t>
            </a:r>
            <a:r>
              <a:rPr sz="1400" spc="12">
                <a:solidFill>
                  <a:srgbClr val="000000"/>
                </a:solidFill>
                <a:latin typeface="RHLHBL+Cambria Math"/>
                <a:cs typeface="RHLHBL+Cambria Math"/>
              </a:rPr>
              <a:t>(휔)</a:t>
            </a:r>
            <a:r>
              <a:rPr sz="1400" spc="1618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1 + 푗2휔</a:t>
            </a:r>
            <a:r>
              <a:rPr sz="1400" spc="17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+</a:t>
            </a:r>
            <a:r>
              <a:rPr sz="1400" spc="14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(푗휔)</a:t>
            </a:r>
            <a:r>
              <a:rPr sz="1500" baseline="29999">
                <a:solidFill>
                  <a:srgbClr val="000000"/>
                </a:solidFill>
                <a:latin typeface="RHLHBL+Cambria Math"/>
                <a:cs typeface="RHLHBL+Cambria Math"/>
              </a:rPr>
              <a:t>ꢀ</a:t>
            </a:r>
            <a:r>
              <a:rPr sz="1500" spc="1550" baseline="29999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 spc="61">
                <a:solidFill>
                  <a:srgbClr val="000000"/>
                </a:solidFill>
                <a:latin typeface="RHLHBL+Cambria Math"/>
                <a:cs typeface="RHLHBL+Cambria Math"/>
              </a:rPr>
              <a:t>푠</a:t>
            </a:r>
            <a:r>
              <a:rPr sz="1500" baseline="29999">
                <a:solidFill>
                  <a:srgbClr val="000000"/>
                </a:solidFill>
                <a:latin typeface="RHLHBL+Cambria Math"/>
                <a:cs typeface="RHLHBL+Cambria Math"/>
              </a:rPr>
              <a:t>ꢀ</a:t>
            </a:r>
            <a:r>
              <a:rPr sz="1500" spc="38" baseline="29999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+ 2푠</a:t>
            </a:r>
            <a:r>
              <a:rPr sz="1400" spc="23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+ 1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794126" y="3127746"/>
            <a:ext cx="89696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5">
                <a:solidFill>
                  <a:srgbClr val="000000"/>
                </a:solidFill>
                <a:latin typeface="RHLHBL+Cambria Math"/>
                <a:cs typeface="RHLHBL+Cambria Math"/>
              </a:rPr>
              <a:t>푠(푠</a:t>
            </a:r>
            <a:r>
              <a:rPr sz="1400" spc="12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+ 2)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13764" y="3263382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=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487802" y="3263382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=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577463" y="3263382"/>
            <a:ext cx="97087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,</a:t>
            </a:r>
            <a:r>
              <a:rPr sz="1400" spc="943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푠</a:t>
            </a:r>
            <a:r>
              <a:rPr sz="1400" spc="88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푗휔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344414" y="3263382"/>
            <a:ext cx="88359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RHLHBL+Cambria Math"/>
                <a:cs typeface="RHLHBL+Cambria Math"/>
              </a:rPr>
              <a:t>Fig.</a:t>
            </a:r>
            <a:r>
              <a:rPr sz="1400" spc="-76">
                <a:solidFill>
                  <a:srgbClr val="0070C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70C0"/>
                </a:solidFill>
                <a:latin typeface="RHLHBL+Cambria Math"/>
                <a:cs typeface="RHLHBL+Cambria Math"/>
              </a:rPr>
              <a:t>2 ∙ 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3752834"/>
            <a:ext cx="139785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zeros are at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4111107"/>
            <a:ext cx="284131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5">
                <a:solidFill>
                  <a:srgbClr val="000000"/>
                </a:solidFill>
                <a:latin typeface="RHLHBL+Cambria Math"/>
                <a:cs typeface="RHLHBL+Cambria Math"/>
              </a:rPr>
              <a:t>푠(푠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+ 2)</a:t>
            </a:r>
            <a:r>
              <a:rPr sz="1400" spc="66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0</a:t>
            </a:r>
            <a:r>
              <a:rPr sz="1400" spc="393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⇒</a:t>
            </a:r>
            <a:r>
              <a:rPr sz="1400" spc="388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푧</a:t>
            </a:r>
            <a:r>
              <a:rPr sz="1400" spc="646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0,</a:t>
            </a:r>
            <a:r>
              <a:rPr sz="1400" spc="-83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푧</a:t>
            </a:r>
            <a:r>
              <a:rPr sz="1400" spc="682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−2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909826" y="419691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HLHBL+Cambria Math"/>
                <a:cs typeface="RHLHBL+Cambria Math"/>
              </a:rPr>
              <a:t>ꢁ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469514" y="419691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HLHBL+Cambria Math"/>
                <a:cs typeface="RHLHBL+Cambria Math"/>
              </a:rPr>
              <a:t>ꢀ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4482830"/>
            <a:ext cx="4708495" cy="1199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poles are at</a:t>
            </a:r>
          </a:p>
          <a:p>
            <a:pPr marL="0" marR="0">
              <a:lnSpc>
                <a:spcPts val="1645"/>
              </a:lnSpc>
              <a:spcBef>
                <a:spcPts val="1199"/>
              </a:spcBef>
              <a:spcAft>
                <a:spcPct val="0"/>
              </a:spcAft>
            </a:pPr>
            <a:r>
              <a:rPr sz="1400" spc="61">
                <a:solidFill>
                  <a:srgbClr val="000000"/>
                </a:solidFill>
                <a:latin typeface="RHLHBL+Cambria Math"/>
                <a:cs typeface="RHLHBL+Cambria Math"/>
              </a:rPr>
              <a:t>푠</a:t>
            </a:r>
            <a:r>
              <a:rPr sz="1500" baseline="36857">
                <a:solidFill>
                  <a:srgbClr val="000000"/>
                </a:solidFill>
                <a:latin typeface="RHLHBL+Cambria Math"/>
                <a:cs typeface="RHLHBL+Cambria Math"/>
              </a:rPr>
              <a:t>ꢀ</a:t>
            </a:r>
            <a:r>
              <a:rPr sz="1500" spc="41" baseline="36857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+ 2푠</a:t>
            </a:r>
            <a:r>
              <a:rPr sz="1400" spc="23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+ 1</a:t>
            </a:r>
            <a:r>
              <a:rPr sz="1400" spc="81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(푠</a:t>
            </a:r>
            <a:r>
              <a:rPr sz="1400" spc="21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+ 1)</a:t>
            </a:r>
            <a:r>
              <a:rPr sz="1500" baseline="36857">
                <a:solidFill>
                  <a:srgbClr val="000000"/>
                </a:solidFill>
                <a:latin typeface="RHLHBL+Cambria Math"/>
                <a:cs typeface="RHLHBL+Cambria Math"/>
              </a:rPr>
              <a:t>ꢀ</a:t>
            </a:r>
            <a:r>
              <a:rPr sz="1500" spc="98" baseline="36857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0</a:t>
            </a:r>
          </a:p>
          <a:p>
            <a:pPr marL="0" marR="0">
              <a:lnSpc>
                <a:spcPts val="1645"/>
              </a:lnSpc>
              <a:spcBef>
                <a:spcPts val="122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 there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a repeated pole (or double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pole) at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푝</a:t>
            </a:r>
            <a:r>
              <a:rPr sz="1400" spc="99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−1.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5955401"/>
            <a:ext cx="708009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H.W.2: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 function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푉</a:t>
            </a:r>
            <a:r>
              <a:rPr sz="1400" spc="40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RHLHBL+Cambria Math"/>
                <a:cs typeface="RHLHBL+Cambria Math"/>
              </a:rPr>
              <a:t>(휔)/퐼</a:t>
            </a:r>
            <a:r>
              <a:rPr sz="1400" spc="41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 spc="18">
                <a:solidFill>
                  <a:srgbClr val="000000"/>
                </a:solidFill>
                <a:latin typeface="RHLHBL+Cambria Math"/>
                <a:cs typeface="RHLHBL+Cambria Math"/>
              </a:rPr>
              <a:t>(휔)</a:t>
            </a:r>
            <a:r>
              <a:rPr sz="1400" spc="15">
                <a:solidFill>
                  <a:srgbClr val="000000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 below. Obtain its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065398" y="6041212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HLHBL+Cambria Math"/>
                <a:cs typeface="RHLHBL+Cambria Math"/>
              </a:rPr>
              <a:t>표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574415" y="6041212"/>
            <a:ext cx="23484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HLHBL+Cambria Math"/>
                <a:cs typeface="RHLHBL+Cambria Math"/>
              </a:rPr>
              <a:t>푖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6170152"/>
            <a:ext cx="140733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zeros and poles.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230172" y="8415752"/>
            <a:ext cx="1222965" cy="407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ED008D"/>
                </a:solidFill>
                <a:latin typeface="RHLHBL+Cambria Math"/>
                <a:cs typeface="RHLHBL+Cambria Math"/>
              </a:rPr>
              <a:t>ퟏퟎ(풔ꢂퟏ)(풔ꢂퟑ)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8528161"/>
            <a:ext cx="91045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225675" y="8481424"/>
            <a:ext cx="4259518" cy="521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7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rgbClr val="ED008D"/>
                </a:solidFill>
                <a:latin typeface="RHLHBL+Cambria Math"/>
                <a:cs typeface="RHLHBL+Cambria Math"/>
              </a:rPr>
              <a:t>,</a:t>
            </a:r>
            <a:r>
              <a:rPr sz="1700" spc="-50">
                <a:solidFill>
                  <a:srgbClr val="ED008D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ED008D"/>
                </a:solidFill>
                <a:latin typeface="RHLHBL+Cambria Math"/>
                <a:cs typeface="RHLHBL+Cambria Math"/>
              </a:rPr>
              <a:t>풔</a:t>
            </a:r>
            <a:r>
              <a:rPr sz="1400" spc="81">
                <a:solidFill>
                  <a:srgbClr val="ED008D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ED008D"/>
                </a:solidFill>
                <a:latin typeface="RHLHBL+Cambria Math"/>
                <a:cs typeface="RHLHBL+Cambria Math"/>
              </a:rPr>
              <a:t>=</a:t>
            </a:r>
            <a:r>
              <a:rPr sz="1400" spc="74">
                <a:solidFill>
                  <a:srgbClr val="ED008D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ED008D"/>
                </a:solidFill>
                <a:latin typeface="RHLHBL+Cambria Math"/>
                <a:cs typeface="RHLHBL+Cambria Math"/>
              </a:rPr>
              <a:t>풋흎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; zeros: </a:t>
            </a:r>
            <a:r>
              <a:rPr sz="1400">
                <a:solidFill>
                  <a:srgbClr val="ED008D"/>
                </a:solidFill>
                <a:latin typeface="RHLHBL+Cambria Math"/>
                <a:cs typeface="RHLHBL+Cambria Math"/>
              </a:rPr>
              <a:t>−ퟏ,</a:t>
            </a:r>
            <a:r>
              <a:rPr sz="1400" spc="38">
                <a:solidFill>
                  <a:srgbClr val="ED008D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ED008D"/>
                </a:solidFill>
                <a:latin typeface="RHLHBL+Cambria Math"/>
                <a:cs typeface="RHLHBL+Cambria Math"/>
              </a:rPr>
              <a:t>−ퟑ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; poles:</a:t>
            </a:r>
            <a:r>
              <a:rPr sz="1400" b="1" spc="-1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ED008D"/>
                </a:solidFill>
                <a:latin typeface="RHLHBL+Cambria Math"/>
                <a:cs typeface="RHLHBL+Cambria Math"/>
              </a:rPr>
              <a:t>−ퟎ.</a:t>
            </a:r>
            <a:r>
              <a:rPr sz="1400" spc="-80">
                <a:solidFill>
                  <a:srgbClr val="ED008D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ED008D"/>
                </a:solidFill>
                <a:latin typeface="RHLHBL+Cambria Math"/>
                <a:cs typeface="RHLHBL+Cambria Math"/>
              </a:rPr>
              <a:t>ퟔퟖퟑ,</a:t>
            </a:r>
            <a:r>
              <a:rPr sz="1400" spc="37">
                <a:solidFill>
                  <a:srgbClr val="ED008D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ED008D"/>
                </a:solidFill>
                <a:latin typeface="RHLHBL+Cambria Math"/>
                <a:cs typeface="RHLHBL+Cambria Math"/>
              </a:rPr>
              <a:t>−ퟕ.</a:t>
            </a:r>
            <a:r>
              <a:rPr sz="1400" spc="-80">
                <a:solidFill>
                  <a:srgbClr val="ED008D"/>
                </a:solidFill>
                <a:latin typeface="RHLHBL+Cambria Math"/>
                <a:cs typeface="RHLHBL+Cambria Math"/>
              </a:rPr>
              <a:t> </a:t>
            </a:r>
            <a:r>
              <a:rPr sz="1400">
                <a:solidFill>
                  <a:srgbClr val="ED008D"/>
                </a:solidFill>
                <a:latin typeface="RHLHBL+Cambria Math"/>
                <a:cs typeface="RHLHBL+Cambria Math"/>
              </a:rPr>
              <a:t>ퟑퟏퟕ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406905" y="8629346"/>
            <a:ext cx="868397" cy="428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06"/>
              </a:lnSpc>
              <a:spcBef>
                <a:spcPct val="0"/>
              </a:spcBef>
              <a:spcAft>
                <a:spcPct val="0"/>
              </a:spcAft>
            </a:pPr>
            <a:r>
              <a:rPr sz="1200">
                <a:solidFill>
                  <a:srgbClr val="ED008D"/>
                </a:solidFill>
                <a:latin typeface="RHLHBL+Cambria Math"/>
                <a:cs typeface="RHLHBL+Cambria Math"/>
              </a:rPr>
              <a:t>풔</a:t>
            </a:r>
            <a:r>
              <a:rPr sz="1500" spc="50" baseline="29999">
                <a:solidFill>
                  <a:srgbClr val="ED008D"/>
                </a:solidFill>
                <a:latin typeface="RHLHBL+Cambria Math"/>
                <a:cs typeface="RHLHBL+Cambria Math"/>
              </a:rPr>
              <a:t>ퟐ</a:t>
            </a:r>
            <a:r>
              <a:rPr sz="1200">
                <a:solidFill>
                  <a:srgbClr val="ED008D"/>
                </a:solidFill>
                <a:latin typeface="RHLHBL+Cambria Math"/>
                <a:cs typeface="RHLHBL+Cambria Math"/>
              </a:rPr>
              <a:t>ꢂퟖ풔ꢂퟓ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76773"/>
            <a:ext cx="1427726" cy="52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3) Decibel Scale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435973"/>
            <a:ext cx="7457088" cy="1640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always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easy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get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quick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 of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phase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transfer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</a:p>
          <a:p>
            <a:pPr marL="0" marR="0">
              <a:lnSpc>
                <a:spcPts val="1554"/>
              </a:lnSpc>
              <a:spcBef>
                <a:spcPts val="25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did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above.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systematic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way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obtaining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Bode</a:t>
            </a:r>
          </a:p>
          <a:p>
            <a:pPr marL="0" marR="0">
              <a:lnSpc>
                <a:spcPts val="1554"/>
              </a:lnSpc>
              <a:spcBef>
                <a:spcPts val="293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plots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Before begin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construct Bode plots,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 should take care of two important issues: the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logarithms and decibels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expressing gain.</a:t>
            </a:r>
          </a:p>
          <a:p>
            <a:pPr marL="0" marR="0">
              <a:lnSpc>
                <a:spcPts val="1554"/>
              </a:lnSpc>
              <a:spcBef>
                <a:spcPts val="30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Bode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based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logarithms,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important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keep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following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properties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logarithms in mind: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967726"/>
            <a:ext cx="2512249" cy="46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1.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log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푃</a:t>
            </a:r>
            <a:r>
              <a:rPr sz="1400" spc="144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푃</a:t>
            </a:r>
            <a:r>
              <a:rPr sz="1400" spc="563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=</a:t>
            </a:r>
            <a:r>
              <a:rPr sz="1400" spc="398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log 푃</a:t>
            </a:r>
            <a:r>
              <a:rPr sz="1400" spc="444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+</a:t>
            </a:r>
            <a:r>
              <a:rPr sz="1400" spc="317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log 푃</a:t>
            </a:r>
          </a:p>
          <a:p>
            <a:pPr marL="2111375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HVBAE+Cambria Math"/>
                <a:cs typeface="VHVBAE+Cambria Math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77772" y="305353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HVBAE+Cambria Math"/>
                <a:cs typeface="VHVBAE+Cambria Math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49984" y="305353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HVBAE+Cambria Math"/>
                <a:cs typeface="VHVBAE+Cambria Math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58594" y="305353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HVBAE+Cambria Math"/>
                <a:cs typeface="VHVBAE+Cambria Math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3304530"/>
            <a:ext cx="2612148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log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푃</a:t>
            </a:r>
            <a:r>
              <a:rPr sz="1400" spc="144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/푃</a:t>
            </a:r>
            <a:r>
              <a:rPr sz="1400" spc="576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log 푃</a:t>
            </a:r>
            <a:r>
              <a:rPr sz="1400" spc="444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−</a:t>
            </a:r>
            <a:r>
              <a:rPr sz="1400" spc="317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log 푃</a:t>
            </a:r>
          </a:p>
          <a:p>
            <a:pPr marL="2198242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HVBAE+Cambria Math"/>
                <a:cs typeface="VHVBAE+Cambria Math"/>
              </a:rPr>
              <a:t>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77772" y="339034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HVBAE+Cambria Math"/>
                <a:cs typeface="VHVBAE+Cambria Math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36802" y="339034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HVBAE+Cambria Math"/>
                <a:cs typeface="VHVBAE+Cambria Math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45461" y="339034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HVBAE+Cambria Math"/>
                <a:cs typeface="VHVBAE+Cambria Math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3623894"/>
            <a:ext cx="1680545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2100" baseline="-38425">
                <a:solidFill>
                  <a:srgbClr val="000000"/>
                </a:solidFill>
                <a:latin typeface="Times New Roman"/>
                <a:cs typeface="Times New Roman"/>
              </a:rPr>
              <a:t>3.</a:t>
            </a:r>
            <a:r>
              <a:rPr sz="2100" spc="-185" baseline="-384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baseline="-38425">
                <a:solidFill>
                  <a:srgbClr val="000000"/>
                </a:solidFill>
                <a:latin typeface="Times New Roman"/>
                <a:cs typeface="Times New Roman"/>
              </a:rPr>
              <a:t>log</a:t>
            </a:r>
            <a:r>
              <a:rPr sz="2100" spc="-176" baseline="-384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00" spc="43" baseline="-38425">
                <a:solidFill>
                  <a:srgbClr val="000000"/>
                </a:solidFill>
                <a:latin typeface="VHVBAE+Cambria Math"/>
                <a:cs typeface="VHVBAE+Cambria Math"/>
              </a:rPr>
              <a:t>푃</a:t>
            </a:r>
            <a:r>
              <a:rPr sz="1500" baseline="36856">
                <a:solidFill>
                  <a:srgbClr val="000000"/>
                </a:solidFill>
                <a:latin typeface="VHVBAE+Cambria Math"/>
                <a:cs typeface="VHVBAE+Cambria Math"/>
              </a:rPr>
              <a:t>푛</a:t>
            </a:r>
            <a:r>
              <a:rPr sz="1500" spc="123" baseline="36856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=</a:t>
            </a:r>
            <a:r>
              <a:rPr sz="1400" spc="73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ꢀ</a:t>
            </a:r>
            <a:r>
              <a:rPr sz="1400" spc="28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log 푃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3975471"/>
            <a:ext cx="114444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log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ꢁ</a:t>
            </a:r>
            <a:r>
              <a:rPr sz="1400" spc="81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=</a:t>
            </a:r>
            <a:r>
              <a:rPr sz="1400" spc="73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4321286"/>
            <a:ext cx="7455371" cy="683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communications</a:t>
            </a:r>
            <a:r>
              <a:rPr sz="1400" spc="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systems,</a:t>
            </a:r>
            <a:r>
              <a:rPr sz="1400" spc="3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gain</a:t>
            </a:r>
            <a:r>
              <a:rPr sz="1400" spc="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measured</a:t>
            </a:r>
            <a:r>
              <a:rPr sz="1400" spc="3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bels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Historically,</a:t>
            </a:r>
            <a:r>
              <a:rPr sz="1400" spc="3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bel</a:t>
            </a:r>
            <a:r>
              <a:rPr sz="1400" i="1" spc="40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00" spc="3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measure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ratio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levels of power or power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gain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푮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; that is,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638679" y="4879670"/>
            <a:ext cx="300756" cy="535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105" baseline="25500">
                <a:solidFill>
                  <a:srgbClr val="000000"/>
                </a:solidFill>
                <a:latin typeface="VHVBAE+Cambria Math"/>
                <a:cs typeface="VHVBAE+Cambria Math"/>
              </a:rPr>
              <a:t>ꢃ</a:t>
            </a:r>
            <a:r>
              <a:rPr sz="800">
                <a:solidFill>
                  <a:srgbClr val="000000"/>
                </a:solidFill>
                <a:latin typeface="VHVBAE+Cambria Math"/>
                <a:cs typeface="VHVBAE+Cambria Math"/>
              </a:rPr>
              <a:t>ꢄ</a:t>
            </a:r>
          </a:p>
          <a:p>
            <a:pPr marL="0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 spc="-105">
                <a:solidFill>
                  <a:srgbClr val="000000"/>
                </a:solidFill>
                <a:latin typeface="VHVBAE+Cambria Math"/>
                <a:cs typeface="VHVBAE+Cambria Math"/>
              </a:rPr>
              <a:t>ꢃ</a:t>
            </a:r>
            <a:r>
              <a:rPr sz="1200" baseline="-20400">
                <a:solidFill>
                  <a:srgbClr val="000000"/>
                </a:solidFill>
                <a:latin typeface="VHVBAE+Cambria Math"/>
                <a:cs typeface="VHVBAE+Cambria Math"/>
              </a:rPr>
              <a:t>ꢅ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4935591"/>
            <a:ext cx="2370288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퐺</a:t>
            </a:r>
            <a:r>
              <a:rPr sz="1400" spc="141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=</a:t>
            </a:r>
            <a:r>
              <a:rPr sz="1400" spc="40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Number of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bels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 spc="10">
                <a:solidFill>
                  <a:srgbClr val="000000"/>
                </a:solidFill>
                <a:latin typeface="VHVBAE+Cambria Math"/>
                <a:cs typeface="VHVBAE+Cambria Math"/>
              </a:rPr>
              <a:t>log</a:t>
            </a:r>
            <a:r>
              <a:rPr sz="1500" baseline="-20571">
                <a:solidFill>
                  <a:srgbClr val="000000"/>
                </a:solidFill>
                <a:latin typeface="VHVBAE+Cambria Math"/>
                <a:cs typeface="VHVBAE+Cambria Math"/>
              </a:rPr>
              <a:t>1ꢂ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459982" y="4946126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…(3.1)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5347071"/>
            <a:ext cx="7341128" cy="490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decibel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(풅푩)</a:t>
            </a:r>
            <a:r>
              <a:rPr sz="1400" spc="18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provides us with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unit of less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magnitude.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1/l0th of a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bel</a:t>
            </a:r>
            <a:r>
              <a:rPr sz="1400" i="1" spc="40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given by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672082" y="5707202"/>
            <a:ext cx="300756" cy="535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105" baseline="25500">
                <a:solidFill>
                  <a:srgbClr val="000000"/>
                </a:solidFill>
                <a:latin typeface="VHVBAE+Cambria Math"/>
                <a:cs typeface="VHVBAE+Cambria Math"/>
              </a:rPr>
              <a:t>ꢃ</a:t>
            </a:r>
            <a:r>
              <a:rPr sz="800">
                <a:solidFill>
                  <a:srgbClr val="000000"/>
                </a:solidFill>
                <a:latin typeface="VHVBAE+Cambria Math"/>
                <a:cs typeface="VHVBAE+Cambria Math"/>
              </a:rPr>
              <a:t>ꢄ</a:t>
            </a:r>
          </a:p>
          <a:p>
            <a:pPr marL="0" marR="0">
              <a:lnSpc>
                <a:spcPts val="1167"/>
              </a:lnSpc>
              <a:spcBef>
                <a:spcPts val="158"/>
              </a:spcBef>
              <a:spcAft>
                <a:spcPct val="0"/>
              </a:spcAft>
            </a:pPr>
            <a:r>
              <a:rPr sz="1000" spc="-105">
                <a:solidFill>
                  <a:srgbClr val="000000"/>
                </a:solidFill>
                <a:latin typeface="VHVBAE+Cambria Math"/>
                <a:cs typeface="VHVBAE+Cambria Math"/>
              </a:rPr>
              <a:t>ꢃ</a:t>
            </a:r>
            <a:r>
              <a:rPr sz="1200" baseline="-20399">
                <a:solidFill>
                  <a:srgbClr val="000000"/>
                </a:solidFill>
                <a:latin typeface="VHVBAE+Cambria Math"/>
                <a:cs typeface="VHVBAE+Cambria Math"/>
              </a:rPr>
              <a:t>ꢅ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5763123"/>
            <a:ext cx="1361223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0">
                <a:solidFill>
                  <a:srgbClr val="000000"/>
                </a:solidFill>
                <a:latin typeface="VHVBAE+Cambria Math"/>
                <a:cs typeface="VHVBAE+Cambria Math"/>
              </a:rPr>
              <a:t>퐺</a:t>
            </a:r>
            <a:r>
              <a:rPr sz="1500" baseline="-20571">
                <a:solidFill>
                  <a:srgbClr val="000000"/>
                </a:solidFill>
                <a:latin typeface="VHVBAE+Cambria Math"/>
                <a:cs typeface="VHVBAE+Cambria Math"/>
              </a:rPr>
              <a:t>푑퐵</a:t>
            </a:r>
            <a:r>
              <a:rPr sz="1500" spc="136" baseline="-20571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ꢁ0log</a:t>
            </a:r>
            <a:r>
              <a:rPr sz="1500" baseline="-20571">
                <a:solidFill>
                  <a:srgbClr val="000000"/>
                </a:solidFill>
                <a:latin typeface="VHVBAE+Cambria Math"/>
                <a:cs typeface="VHVBAE+Cambria Math"/>
              </a:rPr>
              <a:t>1ꢂ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475221" y="5773658"/>
            <a:ext cx="78664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…(3.2)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6171809"/>
            <a:ext cx="727022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푃</a:t>
            </a:r>
            <a:r>
              <a:rPr sz="1400" spc="528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=</a:t>
            </a:r>
            <a:r>
              <a:rPr sz="1400" spc="85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푃</a:t>
            </a:r>
            <a:r>
              <a:rPr sz="1400" spc="179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there 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change in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and the gain 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>
                <a:solidFill>
                  <a:srgbClr val="000000"/>
                </a:solidFill>
                <a:latin typeface="VHVBAE+Cambria Math"/>
                <a:cs typeface="VHVBAE+Cambria Math"/>
              </a:rPr>
              <a:t>0ꢆꢇ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If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푃</a:t>
            </a:r>
            <a:r>
              <a:rPr sz="1400" spc="563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ꢈ푃</a:t>
            </a:r>
            <a:r>
              <a:rPr sz="1400" spc="138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 gain is,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97584" y="625762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HVBAE+Cambria Math"/>
                <a:cs typeface="VHVBAE+Cambria Math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501394" y="625762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HVBAE+Cambria Math"/>
                <a:cs typeface="VHVBAE+Cambria Math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7565" y="625762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HVBAE+Cambria Math"/>
                <a:cs typeface="VHVBAE+Cambria Math"/>
              </a:rPr>
              <a:t>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915914" y="625762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HVBAE+Cambria Math"/>
                <a:cs typeface="VHVBAE+Cambria Math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6532997"/>
            <a:ext cx="2017696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0">
                <a:solidFill>
                  <a:srgbClr val="000000"/>
                </a:solidFill>
                <a:latin typeface="VHVBAE+Cambria Math"/>
                <a:cs typeface="VHVBAE+Cambria Math"/>
              </a:rPr>
              <a:t>퐺</a:t>
            </a:r>
            <a:r>
              <a:rPr sz="1500" baseline="-20571">
                <a:solidFill>
                  <a:srgbClr val="000000"/>
                </a:solidFill>
                <a:latin typeface="VHVBAE+Cambria Math"/>
                <a:cs typeface="VHVBAE+Cambria Math"/>
              </a:rPr>
              <a:t>푑퐵</a:t>
            </a:r>
            <a:r>
              <a:rPr sz="1500" spc="136" baseline="-20571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ꢁ0log</a:t>
            </a:r>
            <a:r>
              <a:rPr sz="1500" spc="27" baseline="-20571">
                <a:solidFill>
                  <a:srgbClr val="000000"/>
                </a:solidFill>
                <a:latin typeface="VHVBAE+Cambria Math"/>
                <a:cs typeface="VHVBAE+Cambria Math"/>
              </a:rPr>
              <a:t>1ꢂ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ꢈ</a:t>
            </a:r>
            <a:r>
              <a:rPr sz="1400" spc="81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3ꢆꢇ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473697" y="6543532"/>
            <a:ext cx="78664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…(3.3)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6866753"/>
            <a:ext cx="270855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when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푃</a:t>
            </a:r>
            <a:r>
              <a:rPr sz="1400" spc="576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0.5푃</a:t>
            </a:r>
            <a:r>
              <a:rPr sz="1400" spc="127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 gain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364233" y="69525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HVBAE+Cambria Math"/>
                <a:cs typeface="VHVBAE+Cambria Math"/>
              </a:rPr>
              <a:t>2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998217" y="695256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HVBAE+Cambria Math"/>
                <a:cs typeface="VHVBAE+Cambria Math"/>
              </a:rPr>
              <a:t>1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7229464"/>
            <a:ext cx="2422439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0">
                <a:solidFill>
                  <a:srgbClr val="000000"/>
                </a:solidFill>
                <a:latin typeface="VHVBAE+Cambria Math"/>
                <a:cs typeface="VHVBAE+Cambria Math"/>
              </a:rPr>
              <a:t>퐺</a:t>
            </a:r>
            <a:r>
              <a:rPr sz="1500" baseline="-20571">
                <a:solidFill>
                  <a:srgbClr val="000000"/>
                </a:solidFill>
                <a:latin typeface="VHVBAE+Cambria Math"/>
                <a:cs typeface="VHVBAE+Cambria Math"/>
              </a:rPr>
              <a:t>푑퐵</a:t>
            </a:r>
            <a:r>
              <a:rPr sz="1500" spc="136" baseline="-20571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ꢁ0log</a:t>
            </a:r>
            <a:r>
              <a:rPr sz="1500" spc="27" baseline="-20571">
                <a:solidFill>
                  <a:srgbClr val="000000"/>
                </a:solidFill>
                <a:latin typeface="VHVBAE+Cambria Math"/>
                <a:cs typeface="VHVBAE+Cambria Math"/>
              </a:rPr>
              <a:t>1ꢂ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0 ∙ 5</a:t>
            </a:r>
            <a:r>
              <a:rPr sz="1400" spc="81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=</a:t>
            </a:r>
            <a:r>
              <a:rPr sz="1400" spc="76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−3ꢆꢇ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472173" y="7239999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…(3.4)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7570708"/>
            <a:ext cx="7450684" cy="1495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Equations</a:t>
            </a:r>
            <a:r>
              <a:rPr sz="14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(3.3)</a:t>
            </a:r>
            <a:r>
              <a:rPr sz="140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(3.4)</a:t>
            </a:r>
            <a:r>
              <a:rPr sz="1400" spc="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</a:t>
            </a:r>
            <a:r>
              <a:rPr sz="140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another</a:t>
            </a:r>
            <a:r>
              <a:rPr sz="1400" spc="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reason</a:t>
            </a:r>
            <a:r>
              <a:rPr sz="14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why</a:t>
            </a:r>
            <a:r>
              <a:rPr sz="140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logarithms</a:t>
            </a:r>
            <a:r>
              <a:rPr sz="1400" spc="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greatly</a:t>
            </a:r>
            <a:r>
              <a:rPr sz="1400" spc="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used:</a:t>
            </a:r>
            <a:r>
              <a:rPr sz="1400" spc="3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logarithm</a:t>
            </a:r>
            <a:r>
              <a:rPr sz="1400" spc="5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5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reciprocal</a:t>
            </a:r>
            <a:r>
              <a:rPr sz="1400" spc="5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5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5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quantity</a:t>
            </a:r>
            <a:r>
              <a:rPr sz="1400" spc="5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5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simply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negative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logarithm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quantity.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Alternatively,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3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gain</a:t>
            </a:r>
            <a:r>
              <a:rPr sz="14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퐺</a:t>
            </a:r>
            <a:r>
              <a:rPr sz="1400" spc="309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expressed</a:t>
            </a:r>
            <a:r>
              <a:rPr sz="140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</a:p>
          <a:p>
            <a:pPr marL="0" marR="0">
              <a:lnSpc>
                <a:spcPts val="1554"/>
              </a:lnSpc>
              <a:spcBef>
                <a:spcPts val="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ratio.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so,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119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3.1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632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푃</a:t>
            </a:r>
            <a:r>
              <a:rPr sz="1400" spc="517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the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power,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푃</a:t>
            </a:r>
            <a:r>
              <a:rPr sz="1400" spc="551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(load)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power,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푅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794308" y="86765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HVBAE+Cambria Math"/>
                <a:cs typeface="VHVBAE+Cambria Math"/>
              </a:rPr>
              <a:t>1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393314" y="86765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HVBAE+Cambria Math"/>
                <a:cs typeface="VHVBAE+Cambria Math"/>
              </a:rPr>
              <a:t>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569840" y="86765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HVBAE+Cambria Math"/>
                <a:cs typeface="VHVBAE+Cambria Math"/>
              </a:rPr>
              <a:t>1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1019" y="8798042"/>
            <a:ext cx="472375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resistance,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푅</a:t>
            </a:r>
            <a:r>
              <a:rPr sz="1400" spc="707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resistance,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617342" y="888385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HVBAE+Cambria Math"/>
                <a:cs typeface="VHVBAE+Cambria Math"/>
              </a:rPr>
              <a:t>2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1019" y="8995105"/>
            <a:ext cx="4727717" cy="696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푃</a:t>
            </a:r>
            <a:r>
              <a:rPr sz="1400" spc="542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 spc="23">
                <a:solidFill>
                  <a:srgbClr val="000000"/>
                </a:solidFill>
                <a:latin typeface="VHVBAE+Cambria Math"/>
                <a:cs typeface="VHVBAE+Cambria Math"/>
              </a:rPr>
              <a:t>0.5푉</a:t>
            </a:r>
            <a:r>
              <a:rPr sz="1500" spc="56" baseline="37714">
                <a:solidFill>
                  <a:srgbClr val="000000"/>
                </a:solidFill>
                <a:latin typeface="VHVBAE+Cambria Math"/>
                <a:cs typeface="VHVBAE+Cambria Math"/>
              </a:rPr>
              <a:t>2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/푅</a:t>
            </a:r>
            <a:r>
              <a:rPr sz="1400" spc="1430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8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푃</a:t>
            </a:r>
            <a:r>
              <a:rPr sz="1400" spc="563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 spc="23">
                <a:solidFill>
                  <a:srgbClr val="000000"/>
                </a:solidFill>
                <a:latin typeface="VHVBAE+Cambria Math"/>
                <a:cs typeface="VHVBAE+Cambria Math"/>
              </a:rPr>
              <a:t>0.5푉</a:t>
            </a:r>
            <a:r>
              <a:rPr sz="1500" spc="56" baseline="37714">
                <a:solidFill>
                  <a:srgbClr val="000000"/>
                </a:solidFill>
                <a:latin typeface="VHVBAE+Cambria Math"/>
                <a:cs typeface="VHVBAE+Cambria Math"/>
              </a:rPr>
              <a:t>2</a:t>
            </a:r>
            <a:r>
              <a:rPr sz="1400">
                <a:solidFill>
                  <a:srgbClr val="000000"/>
                </a:solidFill>
                <a:latin typeface="VHVBAE+Cambria Math"/>
                <a:cs typeface="VHVBAE+Cambria Math"/>
              </a:rPr>
              <a:t>/푅</a:t>
            </a:r>
            <a:r>
              <a:rPr sz="1400" spc="301">
                <a:solidFill>
                  <a:srgbClr val="000000"/>
                </a:solidFill>
                <a:latin typeface="VHVBAE+Cambria Math"/>
                <a:cs typeface="VHVBAE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8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8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8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(3.2)</a:t>
            </a:r>
          </a:p>
          <a:p>
            <a:pPr marL="0" marR="0">
              <a:lnSpc>
                <a:spcPts val="1554"/>
              </a:lnSpc>
              <a:spcBef>
                <a:spcPts val="4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becomes,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27887" y="909873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HVBAE+Cambria Math"/>
                <a:cs typeface="VHVBAE+Cambria Math"/>
              </a:rPr>
              <a:t>1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257604" y="910026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HVBAE+Cambria Math"/>
                <a:cs typeface="VHVBAE+Cambria Math"/>
              </a:rPr>
              <a:t>1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569974" y="909873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HVBAE+Cambria Math"/>
                <a:cs typeface="VHVBAE+Cambria Math"/>
              </a:rPr>
              <a:t>1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295779" y="909873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HVBAE+Cambria Math"/>
                <a:cs typeface="VHVBAE+Cambria Math"/>
              </a:rPr>
              <a:t>2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928239" y="910178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HVBAE+Cambria Math"/>
                <a:cs typeface="VHVBAE+Cambria Math"/>
              </a:rPr>
              <a:t>2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242182" y="9098738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VHVBAE+Cambria Math"/>
                <a:cs typeface="VHVBAE+Cambria Math"/>
              </a:rPr>
              <a:t>2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4319904" y="9227677"/>
            <a:ext cx="3072811" cy="668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 3.1</a:t>
            </a:r>
            <a:r>
              <a:rPr sz="1400" spc="1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Voltage-current relationships</a:t>
            </a:r>
          </a:p>
          <a:p>
            <a:pPr marL="621791" marR="0">
              <a:lnSpc>
                <a:spcPts val="1554"/>
              </a:lnSpc>
              <a:spcBef>
                <a:spcPts val="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a four terminal network.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42310" y="1159515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IOBUB+Cambria Math"/>
                <a:cs typeface="DIOBUB+Cambria Math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72082" y="1186638"/>
            <a:ext cx="300756" cy="535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105" baseline="25499">
                <a:solidFill>
                  <a:srgbClr val="000000"/>
                </a:solidFill>
                <a:latin typeface="DIOBUB+Cambria Math"/>
                <a:cs typeface="DIOBUB+Cambria Math"/>
              </a:rPr>
              <a:t>푃</a:t>
            </a:r>
            <a:r>
              <a:rPr sz="800">
                <a:solidFill>
                  <a:srgbClr val="000000"/>
                </a:solidFill>
                <a:latin typeface="DIOBUB+Cambria Math"/>
                <a:cs typeface="DIOBUB+Cambria Math"/>
              </a:rPr>
              <a:t>2</a:t>
            </a:r>
          </a:p>
          <a:p>
            <a:pPr marL="0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 spc="-105">
                <a:solidFill>
                  <a:srgbClr val="000000"/>
                </a:solidFill>
                <a:latin typeface="DIOBUB+Cambria Math"/>
                <a:cs typeface="DIOBUB+Cambria Math"/>
              </a:rPr>
              <a:t>푃</a:t>
            </a:r>
            <a:r>
              <a:rPr sz="1200" baseline="-20399">
                <a:solidFill>
                  <a:srgbClr val="000000"/>
                </a:solidFill>
                <a:latin typeface="DIOBUB+Cambria Math"/>
                <a:cs typeface="DIOBUB+Cambria Math"/>
              </a:rPr>
              <a:t>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52395" y="1186638"/>
            <a:ext cx="49156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IOBUB+Cambria Math"/>
                <a:cs typeface="DIOBUB+Cambria Math"/>
              </a:rPr>
              <a:t>푉</a:t>
            </a:r>
            <a:r>
              <a:rPr sz="10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0000"/>
                </a:solidFill>
                <a:latin typeface="DIOBUB+Cambria Math"/>
                <a:cs typeface="DIOBUB+Cambria Math"/>
              </a:rPr>
              <a:t>/푅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51098" y="1235715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IOBUB+Cambria Math"/>
                <a:cs typeface="DIOBUB+Cambria Math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08425" y="1186638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IOBUB+Cambria Math"/>
                <a:cs typeface="DIOBUB+Cambria Math"/>
              </a:rPr>
              <a:t>푉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70909" y="1235715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IOBUB+Cambria Math"/>
                <a:cs typeface="DIOBUB+Cambria Math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16372" y="1186638"/>
            <a:ext cx="312948" cy="535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20" baseline="25499">
                <a:solidFill>
                  <a:srgbClr val="000000"/>
                </a:solidFill>
                <a:latin typeface="DIOBUB+Cambria Math"/>
                <a:cs typeface="DIOBUB+Cambria Math"/>
              </a:rPr>
              <a:t>푅</a:t>
            </a:r>
            <a:r>
              <a:rPr sz="800">
                <a:solidFill>
                  <a:srgbClr val="000000"/>
                </a:solidFill>
                <a:latin typeface="DIOBUB+Cambria Math"/>
                <a:cs typeface="DIOBUB+Cambria Math"/>
              </a:rPr>
              <a:t>ꢂ</a:t>
            </a:r>
          </a:p>
          <a:p>
            <a:pPr marL="0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 spc="-20">
                <a:solidFill>
                  <a:srgbClr val="000000"/>
                </a:solidFill>
                <a:latin typeface="DIOBUB+Cambria Math"/>
                <a:cs typeface="DIOBUB+Cambria Math"/>
              </a:rPr>
              <a:t>푅</a:t>
            </a:r>
            <a:r>
              <a:rPr sz="1200" baseline="-20399">
                <a:solidFill>
                  <a:srgbClr val="000000"/>
                </a:solidFill>
                <a:latin typeface="DIOBUB+Cambria Math"/>
                <a:cs typeface="DIOBUB+Cambria Math"/>
              </a:rPr>
              <a:t>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1242558"/>
            <a:ext cx="2386062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0">
                <a:solidFill>
                  <a:srgbClr val="000000"/>
                </a:solidFill>
                <a:latin typeface="DIOBUB+Cambria Math"/>
                <a:cs typeface="DIOBUB+Cambria Math"/>
              </a:rPr>
              <a:t>퐺</a:t>
            </a:r>
            <a:r>
              <a:rPr sz="1500" baseline="-20571">
                <a:solidFill>
                  <a:srgbClr val="000000"/>
                </a:solidFill>
                <a:latin typeface="DIOBUB+Cambria Math"/>
                <a:cs typeface="DIOBUB+Cambria Math"/>
              </a:rPr>
              <a:t>푑퐵</a:t>
            </a:r>
            <a:r>
              <a:rPr sz="1500" spc="92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10log</a:t>
            </a:r>
            <a:r>
              <a:rPr sz="1500" baseline="-20571">
                <a:solidFill>
                  <a:srgbClr val="000000"/>
                </a:solidFill>
                <a:latin typeface="DIOBUB+Cambria Math"/>
                <a:cs typeface="DIOBUB+Cambria Math"/>
              </a:rPr>
              <a:t>ꢀꢁ</a:t>
            </a:r>
            <a:r>
              <a:rPr sz="1500" spc="1352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10log</a:t>
            </a:r>
            <a:r>
              <a:rPr sz="1500" baseline="-20571">
                <a:solidFill>
                  <a:srgbClr val="000000"/>
                </a:solidFill>
                <a:latin typeface="DIOBUB+Cambria Math"/>
                <a:cs typeface="DIOBUB+Cambria Math"/>
              </a:rPr>
              <a:t>ꢀꢁ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714879" y="1238763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IOBUB+Cambria Math"/>
                <a:cs typeface="DIOBUB+Cambria Math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66923" y="1242558"/>
            <a:ext cx="1109054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10log</a:t>
            </a:r>
            <a:r>
              <a:rPr sz="1500" spc="27" baseline="-20571">
                <a:solidFill>
                  <a:srgbClr val="000000"/>
                </a:solidFill>
                <a:latin typeface="DIOBUB+Cambria Math"/>
                <a:cs typeface="DIOBUB+Cambria Math"/>
              </a:rPr>
              <a:t>ꢀꢁ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(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036440" y="1226262"/>
            <a:ext cx="1211618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)</a:t>
            </a:r>
            <a:r>
              <a:rPr sz="1500" baseline="36856">
                <a:solidFill>
                  <a:srgbClr val="000000"/>
                </a:solidFill>
                <a:latin typeface="DIOBUB+Cambria Math"/>
                <a:cs typeface="DIOBUB+Cambria Math"/>
              </a:rPr>
              <a:t>ꢃ</a:t>
            </a:r>
            <a:r>
              <a:rPr sz="1500" spc="-17" baseline="36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10log</a:t>
            </a:r>
            <a:r>
              <a:rPr sz="1500" baseline="-21333">
                <a:solidFill>
                  <a:srgbClr val="000000"/>
                </a:solidFill>
                <a:latin typeface="DIOBUB+Cambria Math"/>
                <a:cs typeface="DIOBUB+Cambria Math"/>
              </a:rPr>
              <a:t>ꢀꢁ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463029" y="1253093"/>
            <a:ext cx="823155" cy="956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28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(3.5)</a:t>
            </a:r>
          </a:p>
          <a:p>
            <a:pPr marL="0" marR="0">
              <a:lnSpc>
                <a:spcPts val="1554"/>
              </a:lnSpc>
              <a:spcBef>
                <a:spcPts val="227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…(3.6)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742310" y="1357635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IOBUB+Cambria Math"/>
                <a:cs typeface="DIOBUB+Cambria Math"/>
              </a:rPr>
              <a:t>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652395" y="1381710"/>
            <a:ext cx="472515" cy="347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IOBUB+Cambria Math"/>
                <a:cs typeface="DIOBUB+Cambria Math"/>
              </a:rPr>
              <a:t>푉</a:t>
            </a:r>
            <a:r>
              <a:rPr sz="10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000">
                <a:solidFill>
                  <a:srgbClr val="000000"/>
                </a:solidFill>
                <a:latin typeface="DIOBUB+Cambria Math"/>
                <a:cs typeface="DIOBUB+Cambria Math"/>
              </a:rPr>
              <a:t>/푅</a:t>
            </a:r>
          </a:p>
          <a:p>
            <a:pPr marL="62483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IOBUB+Cambria Math"/>
                <a:cs typeface="DIOBUB+Cambria Math"/>
              </a:rPr>
              <a:t>ꢂ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908425" y="1381710"/>
            <a:ext cx="294660" cy="340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IOBUB+Cambria Math"/>
                <a:cs typeface="DIOBUB+Cambria Math"/>
              </a:rPr>
              <a:t>푉</a:t>
            </a:r>
          </a:p>
          <a:p>
            <a:pPr marL="62484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IOBUB+Cambria Math"/>
                <a:cs typeface="DIOBUB+Cambria Math"/>
              </a:rPr>
              <a:t>ꢂ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951098" y="1430787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IOBUB+Cambria Math"/>
                <a:cs typeface="DIOBUB+Cambria Math"/>
              </a:rPr>
              <a:t>ꢂ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672082" y="1678889"/>
            <a:ext cx="294660" cy="535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IOBUB+Cambria Math"/>
                <a:cs typeface="DIOBUB+Cambria Math"/>
              </a:rPr>
              <a:t>푉</a:t>
            </a:r>
          </a:p>
          <a:p>
            <a:pPr marL="62483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IOBUB+Cambria Math"/>
                <a:cs typeface="DIOBUB+Cambria Math"/>
              </a:rPr>
              <a:t>2</a:t>
            </a:r>
          </a:p>
          <a:p>
            <a:pPr marL="0" marR="0">
              <a:lnSpc>
                <a:spcPts val="1167"/>
              </a:lnSpc>
              <a:spcBef>
                <a:spcPts val="206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IOBUB+Cambria Math"/>
                <a:cs typeface="DIOBUB+Cambria Math"/>
              </a:rPr>
              <a:t>푉</a:t>
            </a:r>
          </a:p>
          <a:p>
            <a:pPr marL="62483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IOBUB+Cambria Math"/>
                <a:cs typeface="DIOBUB+Cambria Math"/>
              </a:rPr>
              <a:t>ꢂ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626486" y="1678889"/>
            <a:ext cx="312948" cy="535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20" baseline="25500">
                <a:solidFill>
                  <a:srgbClr val="000000"/>
                </a:solidFill>
                <a:latin typeface="DIOBUB+Cambria Math"/>
                <a:cs typeface="DIOBUB+Cambria Math"/>
              </a:rPr>
              <a:t>푅</a:t>
            </a:r>
            <a:r>
              <a:rPr sz="800">
                <a:solidFill>
                  <a:srgbClr val="000000"/>
                </a:solidFill>
                <a:latin typeface="DIOBUB+Cambria Math"/>
                <a:cs typeface="DIOBUB+Cambria Math"/>
              </a:rPr>
              <a:t>ꢂ</a:t>
            </a:r>
          </a:p>
          <a:p>
            <a:pPr marL="0" marR="0">
              <a:lnSpc>
                <a:spcPts val="1167"/>
              </a:lnSpc>
              <a:spcBef>
                <a:spcPts val="156"/>
              </a:spcBef>
              <a:spcAft>
                <a:spcPct val="0"/>
              </a:spcAft>
            </a:pPr>
            <a:r>
              <a:rPr sz="1000" spc="-20">
                <a:solidFill>
                  <a:srgbClr val="000000"/>
                </a:solidFill>
                <a:latin typeface="DIOBUB+Cambria Math"/>
                <a:cs typeface="DIOBUB+Cambria Math"/>
              </a:rPr>
              <a:t>푅</a:t>
            </a:r>
            <a:r>
              <a:rPr sz="1200" baseline="-20399">
                <a:solidFill>
                  <a:srgbClr val="000000"/>
                </a:solidFill>
                <a:latin typeface="DIOBUB+Cambria Math"/>
                <a:cs typeface="DIOBUB+Cambria Math"/>
              </a:rPr>
              <a:t>ꢂ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1734810"/>
            <a:ext cx="1361223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0">
                <a:solidFill>
                  <a:srgbClr val="000000"/>
                </a:solidFill>
                <a:latin typeface="DIOBUB+Cambria Math"/>
                <a:cs typeface="DIOBUB+Cambria Math"/>
              </a:rPr>
              <a:t>퐺</a:t>
            </a:r>
            <a:r>
              <a:rPr sz="1500" baseline="-20571">
                <a:solidFill>
                  <a:srgbClr val="000000"/>
                </a:solidFill>
                <a:latin typeface="DIOBUB+Cambria Math"/>
                <a:cs typeface="DIOBUB+Cambria Math"/>
              </a:rPr>
              <a:t>푑퐵</a:t>
            </a:r>
            <a:r>
              <a:rPr sz="1500" spc="92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ꢄ0log</a:t>
            </a:r>
            <a:r>
              <a:rPr sz="1500" baseline="-20571">
                <a:solidFill>
                  <a:srgbClr val="000000"/>
                </a:solidFill>
                <a:latin typeface="DIOBUB+Cambria Math"/>
                <a:cs typeface="DIOBUB+Cambria Math"/>
              </a:rPr>
              <a:t>ꢀꢁ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839722" y="1734810"/>
            <a:ext cx="1018450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−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10log</a:t>
            </a:r>
            <a:r>
              <a:rPr sz="1500" baseline="-20571">
                <a:solidFill>
                  <a:srgbClr val="000000"/>
                </a:solidFill>
                <a:latin typeface="DIOBUB+Cambria Math"/>
                <a:cs typeface="DIOBUB+Cambria Math"/>
              </a:rPr>
              <a:t>ꢀꢁ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2175246"/>
            <a:ext cx="745654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case</a:t>
            </a:r>
            <a:r>
              <a:rPr sz="140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ꢅ</a:t>
            </a:r>
            <a:r>
              <a:rPr sz="1400" spc="6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ꢅ</a:t>
            </a:r>
            <a:r>
              <a:rPr sz="1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condition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often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assumed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comparing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082038" y="22610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IOBUB+Cambria Math"/>
                <a:cs typeface="DIOBUB+Cambria Math"/>
              </a:rPr>
              <a:t>ꢃ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499995" y="22610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IOBUB+Cambria Math"/>
                <a:cs typeface="DIOBUB+Cambria Math"/>
              </a:rPr>
              <a:t>ꢀ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2422001"/>
            <a:ext cx="206544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levels, Eq. (3.6)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becomes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672082" y="2789886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IOBUB+Cambria Math"/>
                <a:cs typeface="DIOBUB+Cambria Math"/>
              </a:rPr>
              <a:t>푉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2845806"/>
            <a:ext cx="1361223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0">
                <a:solidFill>
                  <a:srgbClr val="000000"/>
                </a:solidFill>
                <a:latin typeface="DIOBUB+Cambria Math"/>
                <a:cs typeface="DIOBUB+Cambria Math"/>
              </a:rPr>
              <a:t>퐺</a:t>
            </a:r>
            <a:r>
              <a:rPr sz="1500" baseline="-20571">
                <a:solidFill>
                  <a:srgbClr val="000000"/>
                </a:solidFill>
                <a:latin typeface="DIOBUB+Cambria Math"/>
                <a:cs typeface="DIOBUB+Cambria Math"/>
              </a:rPr>
              <a:t>푑퐵</a:t>
            </a:r>
            <a:r>
              <a:rPr sz="1500" spc="92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ꢄ0log</a:t>
            </a:r>
            <a:r>
              <a:rPr sz="1500" baseline="-20571">
                <a:solidFill>
                  <a:srgbClr val="000000"/>
                </a:solidFill>
                <a:latin typeface="DIOBUB+Cambria Math"/>
                <a:cs typeface="DIOBUB+Cambria Math"/>
              </a:rPr>
              <a:t>ꢀꢁ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734566" y="2838963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IOBUB+Cambria Math"/>
                <a:cs typeface="DIOBUB+Cambria Math"/>
              </a:rPr>
              <a:t>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469126" y="2856341"/>
            <a:ext cx="78664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…(3.7)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672082" y="2984957"/>
            <a:ext cx="294660" cy="340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IOBUB+Cambria Math"/>
                <a:cs typeface="DIOBUB+Cambria Math"/>
              </a:rPr>
              <a:t>푉</a:t>
            </a:r>
          </a:p>
          <a:p>
            <a:pPr marL="62483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DIOBUB+Cambria Math"/>
                <a:cs typeface="DIOBUB+Cambria Math"/>
              </a:rPr>
              <a:t>ꢂ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3290815"/>
            <a:ext cx="2067448" cy="502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Instead, if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84">
                <a:solidFill>
                  <a:srgbClr val="000000"/>
                </a:solidFill>
                <a:latin typeface="DIOBUB+Cambria Math"/>
                <a:cs typeface="DIOBUB+Cambria Math"/>
              </a:rPr>
              <a:t>ꢆ</a:t>
            </a:r>
            <a:r>
              <a:rPr sz="1500" baseline="-20571">
                <a:solidFill>
                  <a:srgbClr val="000000"/>
                </a:solidFill>
                <a:latin typeface="DIOBUB+Cambria Math"/>
                <a:cs typeface="DIOBUB+Cambria Math"/>
              </a:rPr>
              <a:t>ꢀ</a:t>
            </a:r>
            <a:r>
              <a:rPr sz="1500" spc="65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2">
                <a:solidFill>
                  <a:srgbClr val="000000"/>
                </a:solidFill>
                <a:latin typeface="DIOBUB+Cambria Math"/>
                <a:cs typeface="DIOBUB+Cambria Math"/>
              </a:rPr>
              <a:t>퐼</a:t>
            </a:r>
            <a:r>
              <a:rPr sz="1500" baseline="-21428">
                <a:solidFill>
                  <a:srgbClr val="000000"/>
                </a:solidFill>
                <a:latin typeface="DIOBUB+Cambria Math"/>
                <a:cs typeface="DIOBUB+Cambria Math"/>
              </a:rPr>
              <a:t>ꢀ</a:t>
            </a:r>
            <a:r>
              <a:rPr sz="1500" spc="1673" baseline="-214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769617" y="3272993"/>
            <a:ext cx="461091" cy="493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500" spc="56" baseline="37714">
                <a:solidFill>
                  <a:srgbClr val="000000"/>
                </a:solidFill>
                <a:latin typeface="DIOBUB+Cambria Math"/>
                <a:cs typeface="DIOBUB+Cambria Math"/>
              </a:rPr>
              <a:t>ꢃ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ꢅ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384170" y="3272993"/>
            <a:ext cx="938103" cy="493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ꢆ</a:t>
            </a:r>
            <a:r>
              <a:rPr sz="1400" spc="5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6">
                <a:solidFill>
                  <a:srgbClr val="000000"/>
                </a:solidFill>
                <a:latin typeface="DIOBUB+Cambria Math"/>
                <a:cs typeface="DIOBUB+Cambria Math"/>
              </a:rPr>
              <a:t>퐼</a:t>
            </a:r>
            <a:r>
              <a:rPr sz="1500" spc="56" baseline="37714">
                <a:solidFill>
                  <a:srgbClr val="000000"/>
                </a:solidFill>
                <a:latin typeface="DIOBUB+Cambria Math"/>
                <a:cs typeface="DIOBUB+Cambria Math"/>
              </a:rPr>
              <a:t>ꢃ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ꢅ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053207" y="3301349"/>
            <a:ext cx="643009" cy="490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500" spc="44" baseline="-20571">
                <a:solidFill>
                  <a:srgbClr val="000000"/>
                </a:solidFill>
                <a:latin typeface="DIOBUB+Cambria Math"/>
                <a:cs typeface="DIOBUB+Cambria Math"/>
              </a:rPr>
              <a:t>ꢃ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for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472307" y="3290815"/>
            <a:ext cx="1372081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ꢅ</a:t>
            </a:r>
            <a:r>
              <a:rPr sz="1400" spc="6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5">
                <a:solidFill>
                  <a:srgbClr val="000000"/>
                </a:solidFill>
                <a:latin typeface="DIOBUB+Cambria Math"/>
                <a:cs typeface="DIOBUB+Cambria Math"/>
              </a:rPr>
              <a:t>ꢅ</a:t>
            </a:r>
            <a:r>
              <a:rPr sz="1500" spc="44" baseline="-20571">
                <a:solidFill>
                  <a:srgbClr val="000000"/>
                </a:solidFill>
                <a:latin typeface="DIOBUB+Cambria Math"/>
                <a:cs typeface="DIOBUB+Cambria Math"/>
              </a:rPr>
              <a:t>ꢃ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obtain</a:t>
            </a:r>
          </a:p>
          <a:p>
            <a:pPr marL="106679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IOBUB+Cambria Math"/>
                <a:cs typeface="DIOBUB+Cambria Math"/>
              </a:rPr>
              <a:t>ꢀ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957070" y="337662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IOBUB+Cambria Math"/>
                <a:cs typeface="DIOBUB+Cambria Math"/>
              </a:rPr>
              <a:t>ꢀ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475610" y="337662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IOBUB+Cambria Math"/>
                <a:cs typeface="DIOBUB+Cambria Math"/>
              </a:rPr>
              <a:t>ꢃ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844419" y="3379673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IOBUB+Cambria Math"/>
                <a:cs typeface="DIOBUB+Cambria Math"/>
              </a:rPr>
              <a:t>ꢃ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672082" y="3646754"/>
            <a:ext cx="254274" cy="321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67" baseline="25500">
                <a:solidFill>
                  <a:srgbClr val="000000"/>
                </a:solidFill>
                <a:latin typeface="DIOBUB+Cambria Math"/>
                <a:cs typeface="DIOBUB+Cambria Math"/>
              </a:rPr>
              <a:t>ꢇ</a:t>
            </a:r>
            <a:r>
              <a:rPr sz="800">
                <a:solidFill>
                  <a:srgbClr val="000000"/>
                </a:solidFill>
                <a:latin typeface="DIOBUB+Cambria Math"/>
                <a:cs typeface="DIOBUB+Cambria Math"/>
              </a:rPr>
              <a:t>2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1019" y="3702675"/>
            <a:ext cx="1361223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0">
                <a:solidFill>
                  <a:srgbClr val="000000"/>
                </a:solidFill>
                <a:latin typeface="DIOBUB+Cambria Math"/>
                <a:cs typeface="DIOBUB+Cambria Math"/>
              </a:rPr>
              <a:t>퐺</a:t>
            </a:r>
            <a:r>
              <a:rPr sz="1500" baseline="-20571">
                <a:solidFill>
                  <a:srgbClr val="000000"/>
                </a:solidFill>
                <a:latin typeface="DIOBUB+Cambria Math"/>
                <a:cs typeface="DIOBUB+Cambria Math"/>
              </a:rPr>
              <a:t>푑퐵</a:t>
            </a:r>
            <a:r>
              <a:rPr sz="1500" spc="92" baseline="-20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ꢄ0log</a:t>
            </a:r>
            <a:r>
              <a:rPr sz="1500" baseline="-20571">
                <a:solidFill>
                  <a:srgbClr val="000000"/>
                </a:solidFill>
                <a:latin typeface="DIOBUB+Cambria Math"/>
                <a:cs typeface="DIOBUB+Cambria Math"/>
              </a:rPr>
              <a:t>ꢀꢁ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626352" y="3713210"/>
            <a:ext cx="60954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(3.8)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672082" y="3841826"/>
            <a:ext cx="254274" cy="321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67" baseline="25500">
                <a:solidFill>
                  <a:srgbClr val="000000"/>
                </a:solidFill>
                <a:latin typeface="DIOBUB+Cambria Math"/>
                <a:cs typeface="DIOBUB+Cambria Math"/>
              </a:rPr>
              <a:t>ꢇ</a:t>
            </a:r>
            <a:r>
              <a:rPr sz="800">
                <a:solidFill>
                  <a:srgbClr val="000000"/>
                </a:solidFill>
                <a:latin typeface="DIOBUB+Cambria Math"/>
                <a:cs typeface="DIOBUB+Cambria Math"/>
              </a:rPr>
              <a:t>ꢂ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41019" y="4150598"/>
            <a:ext cx="548448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 things are important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note from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(3.2), (3.7), and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(3.8):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41019" y="4504299"/>
            <a:ext cx="745297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1. That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10log</a:t>
            </a:r>
            <a:r>
              <a:rPr sz="1400" spc="1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used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power, while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ꢄ0log</a:t>
            </a:r>
            <a:r>
              <a:rPr sz="1400" spc="1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used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or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current, because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524253" y="4590110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IOBUB+Cambria Math"/>
                <a:cs typeface="DIOBUB+Cambria Math"/>
              </a:rPr>
              <a:t>ꢀꢁ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920616" y="4590110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DIOBUB+Cambria Math"/>
                <a:cs typeface="DIOBUB+Cambria Math"/>
              </a:rPr>
              <a:t>ꢀꢁ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41019" y="4751054"/>
            <a:ext cx="3043584" cy="707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square relationship between them</a:t>
            </a:r>
          </a:p>
          <a:p>
            <a:pPr marL="0" marR="0">
              <a:lnSpc>
                <a:spcPts val="1645"/>
              </a:lnSpc>
              <a:spcBef>
                <a:spcPts val="14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(ꢆ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83">
                <a:solidFill>
                  <a:srgbClr val="000000"/>
                </a:solidFill>
                <a:latin typeface="DIOBUB+Cambria Math"/>
                <a:cs typeface="DIOBUB+Cambria Math"/>
              </a:rPr>
              <a:t>ꢈ</a:t>
            </a:r>
            <a:r>
              <a:rPr sz="1500" spc="56" baseline="36857">
                <a:solidFill>
                  <a:srgbClr val="000000"/>
                </a:solidFill>
                <a:latin typeface="DIOBUB+Cambria Math"/>
                <a:cs typeface="DIOBUB+Cambria Math"/>
              </a:rPr>
              <a:t>ꢃ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/ꢅ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6">
                <a:solidFill>
                  <a:srgbClr val="000000"/>
                </a:solidFill>
                <a:latin typeface="DIOBUB+Cambria Math"/>
                <a:cs typeface="DIOBUB+Cambria Math"/>
              </a:rPr>
              <a:t>퐼</a:t>
            </a:r>
            <a:r>
              <a:rPr sz="1500" spc="56" baseline="36857">
                <a:solidFill>
                  <a:srgbClr val="000000"/>
                </a:solidFill>
                <a:latin typeface="DIOBUB+Cambria Math"/>
                <a:cs typeface="DIOBUB+Cambria Math"/>
              </a:rPr>
              <a:t>ꢃ</a:t>
            </a:r>
            <a:r>
              <a:rPr sz="1400" spc="43">
                <a:solidFill>
                  <a:srgbClr val="000000"/>
                </a:solidFill>
                <a:latin typeface="DIOBUB+Cambria Math"/>
                <a:cs typeface="DIOBUB+Cambria Math"/>
              </a:rPr>
              <a:t>ꢅ)</a:t>
            </a:r>
            <a:r>
              <a:rPr sz="14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41019" y="5348595"/>
            <a:ext cx="7454695" cy="1191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2. That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ꢉꢊ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 is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logarithmic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measurement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ratio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one variable 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another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the same</a:t>
            </a:r>
            <a:r>
              <a:rPr sz="1400" i="1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type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Therefore, it applies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expressing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 function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퐻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Eqs. (2.2a) and</a:t>
            </a:r>
          </a:p>
          <a:p>
            <a:pPr marL="0" marR="0">
              <a:lnSpc>
                <a:spcPts val="1645"/>
              </a:lnSpc>
              <a:spcBef>
                <a:spcPts val="2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(2.2b),</a:t>
            </a:r>
            <a:r>
              <a:rPr sz="140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dimensionless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quantities,</a:t>
            </a:r>
            <a:r>
              <a:rPr sz="140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expressing</a:t>
            </a:r>
            <a:r>
              <a:rPr sz="1400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DIOBUB+Cambria Math"/>
                <a:cs typeface="DIOBUB+Cambria Math"/>
              </a:rPr>
              <a:t>퐻</a:t>
            </a:r>
            <a:r>
              <a:rPr sz="1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</a:t>
            </a:r>
            <a:r>
              <a:rPr sz="140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(2.2c)</a:t>
            </a:r>
            <a:r>
              <a:rPr sz="14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54"/>
              </a:lnSpc>
              <a:spcBef>
                <a:spcPts val="29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(2.2d).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41019" y="6436852"/>
            <a:ext cx="7454513" cy="70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3.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important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note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that,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magnitudes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(3.7)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54"/>
              </a:lnSpc>
              <a:spcBef>
                <a:spcPts val="25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(3.8). Negative signs and angles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handled independently.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76773"/>
            <a:ext cx="1260704" cy="5262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4) Bode Plots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435973"/>
            <a:ext cx="7456962" cy="2116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Obtaining</a:t>
            </a:r>
            <a:r>
              <a:rPr sz="140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uphill</a:t>
            </a:r>
            <a:r>
              <a:rPr sz="140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task.</a:t>
            </a:r>
            <a:r>
              <a:rPr sz="1400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range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required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response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often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wide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inconvenient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linear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scale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axis.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Also,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systematic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way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locating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important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features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function.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reasons,</a:t>
            </a:r>
            <a:r>
              <a:rPr sz="14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4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become</a:t>
            </a:r>
            <a:r>
              <a:rPr sz="140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standard</a:t>
            </a:r>
            <a:r>
              <a:rPr sz="1400" spc="4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practice</a:t>
            </a:r>
            <a:r>
              <a:rPr sz="140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sz="140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pair</a:t>
            </a:r>
            <a:r>
              <a:rPr sz="140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semilogarithmic</a:t>
            </a:r>
            <a:r>
              <a:rPr sz="140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plots: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decibels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plotted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against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logarithm</a:t>
            </a:r>
            <a:r>
              <a:rPr sz="1400" spc="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frequency;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separate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plot,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degrees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plotted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against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logarithm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10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frequency.</a:t>
            </a:r>
            <a:r>
              <a:rPr sz="140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00" spc="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semilogarithmic</a:t>
            </a:r>
            <a:r>
              <a:rPr sz="14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</a:t>
            </a:r>
            <a:r>
              <a:rPr sz="14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function—known</a:t>
            </a:r>
            <a:r>
              <a:rPr sz="14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Bode</a:t>
            </a:r>
            <a:r>
              <a:rPr sz="1400" i="1" spc="259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plots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—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 become the industry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standard.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3463797"/>
            <a:ext cx="7455567" cy="703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Bode</a:t>
            </a:r>
            <a:r>
              <a:rPr sz="1400" spc="482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plots</a:t>
            </a:r>
            <a:r>
              <a:rPr sz="1400" spc="488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1400" spc="47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semilog</a:t>
            </a:r>
            <a:r>
              <a:rPr sz="1400" spc="48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plots</a:t>
            </a:r>
            <a:r>
              <a:rPr sz="1400" spc="49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48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48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magnitude</a:t>
            </a:r>
            <a:r>
              <a:rPr sz="1400" spc="47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(in</a:t>
            </a:r>
            <a:r>
              <a:rPr sz="1400" spc="48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decibels)</a:t>
            </a:r>
            <a:r>
              <a:rPr sz="1400" spc="48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1400" spc="47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phase</a:t>
            </a:r>
            <a:r>
              <a:rPr sz="1400" spc="52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(in</a:t>
            </a:r>
          </a:p>
          <a:p>
            <a:pPr marL="0" marR="0">
              <a:lnSpc>
                <a:spcPts val="1568"/>
              </a:lnSpc>
              <a:spcBef>
                <a:spcPts val="25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degrees)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2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-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transfer function versus frequency.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4080494"/>
            <a:ext cx="7455216" cy="933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Bode</a:t>
            </a:r>
            <a:r>
              <a:rPr sz="14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</a:t>
            </a:r>
            <a:r>
              <a:rPr sz="140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contain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information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nonlogarithmic</a:t>
            </a:r>
            <a:r>
              <a:rPr sz="1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</a:t>
            </a:r>
            <a:r>
              <a:rPr sz="1400" spc="3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discussed</a:t>
            </a:r>
            <a:r>
              <a:rPr sz="1400" spc="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previous section.</a:t>
            </a:r>
          </a:p>
          <a:p>
            <a:pPr marL="0" marR="0">
              <a:lnSpc>
                <a:spcPts val="1554"/>
              </a:lnSpc>
              <a:spcBef>
                <a:spcPts val="29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transfer function can be written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4901006"/>
            <a:ext cx="1598342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SMQN+Cambria Math"/>
                <a:cs typeface="RTSMQN+Cambria Math"/>
              </a:rPr>
              <a:t>퐻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TSMQN+Cambria Math"/>
                <a:cs typeface="RTSMQN+Cambria Math"/>
              </a:rPr>
              <a:t>=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RTSMQN+Cambria Math"/>
                <a:cs typeface="RTSMQN+Cambria Math"/>
              </a:rPr>
              <a:t>퐻/휑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TSMQN+Cambria Math"/>
                <a:cs typeface="RTSMQN+Cambria Math"/>
              </a:rPr>
              <a:t>=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61">
                <a:solidFill>
                  <a:srgbClr val="000000"/>
                </a:solidFill>
                <a:latin typeface="RTSMQN+Cambria Math"/>
                <a:cs typeface="RTSMQN+Cambria Math"/>
              </a:rPr>
              <a:t>퐻푒</a:t>
            </a:r>
            <a:r>
              <a:rPr sz="1500" baseline="36857">
                <a:solidFill>
                  <a:srgbClr val="000000"/>
                </a:solidFill>
                <a:latin typeface="RTSMQN+Cambria Math"/>
                <a:cs typeface="RTSMQN+Cambria Math"/>
              </a:rPr>
              <a:t>푗ꢀ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61505" y="4927838"/>
            <a:ext cx="78664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…(4.1)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5340842"/>
            <a:ext cx="349043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Taking the natural logarithm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both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sides,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5688914"/>
            <a:ext cx="2819327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SMQN+Cambria Math"/>
                <a:cs typeface="RTSMQN+Cambria Math"/>
              </a:rPr>
              <a:t>푙푛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TSMQN+Cambria Math"/>
                <a:cs typeface="RTSMQN+Cambria Math"/>
              </a:rPr>
              <a:t>퐻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TSMQN+Cambria Math"/>
                <a:cs typeface="RTSMQN+Cambria Math"/>
              </a:rPr>
              <a:t>=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In </a:t>
            </a:r>
            <a:r>
              <a:rPr sz="1400">
                <a:solidFill>
                  <a:srgbClr val="000000"/>
                </a:solidFill>
                <a:latin typeface="RTSMQN+Cambria Math"/>
                <a:cs typeface="RTSMQN+Cambria Math"/>
              </a:rPr>
              <a:t>퐻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TSMQN+Cambria Math"/>
                <a:cs typeface="RTSMQN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33">
                <a:solidFill>
                  <a:srgbClr val="000000"/>
                </a:solidFill>
                <a:latin typeface="RTSMQN+Cambria Math"/>
                <a:cs typeface="RTSMQN+Cambria Math"/>
              </a:rPr>
              <a:t>푙푛푒</a:t>
            </a:r>
            <a:r>
              <a:rPr sz="1500" baseline="36857">
                <a:solidFill>
                  <a:srgbClr val="000000"/>
                </a:solidFill>
                <a:latin typeface="RTSMQN+Cambria Math"/>
                <a:cs typeface="RTSMQN+Cambria Math"/>
              </a:rPr>
              <a:t>푗ꢀ</a:t>
            </a:r>
            <a:r>
              <a:rPr sz="1500" spc="83" baseline="3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TSMQN+Cambria Math"/>
                <a:cs typeface="RTSMQN+Cambria Math"/>
              </a:rPr>
              <a:t>=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TSMQN+Cambria Math"/>
                <a:cs typeface="RTSMQN+Cambria Math"/>
              </a:rPr>
              <a:t>푙푛퐻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TSMQN+Cambria Math"/>
                <a:cs typeface="RTSMQN+Cambria Math"/>
              </a:rPr>
              <a:t>+</a:t>
            </a:r>
            <a:r>
              <a:rPr sz="14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TSMQN+Cambria Math"/>
                <a:cs typeface="RTSMQN+Cambria Math"/>
              </a:rPr>
              <a:t>ꢁ휑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61505" y="5715746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…(4.2)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6071225"/>
            <a:ext cx="7447057" cy="71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real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part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TSMQN+Cambria Math"/>
                <a:cs typeface="RTSMQN+Cambria Math"/>
              </a:rPr>
              <a:t>푙푛퐻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imaginary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part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phase.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Bode magnitude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plot, the gain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6673205"/>
            <a:ext cx="151081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SMQN+Cambria Math"/>
                <a:cs typeface="RTSMQN+Cambria Math"/>
              </a:rPr>
              <a:t>퐻</a:t>
            </a:r>
            <a:r>
              <a:rPr sz="1400" spc="13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TSMQN+Cambria Math"/>
                <a:cs typeface="RTSMQN+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TSMQN+Cambria Math"/>
                <a:cs typeface="RTSMQN+Cambria Math"/>
              </a:rPr>
              <a:t>20log</a:t>
            </a:r>
            <a:r>
              <a:rPr sz="1400" spc="8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TSMQN+Cambria Math"/>
                <a:cs typeface="RTSMQN+Cambria Math"/>
              </a:rPr>
              <a:t>퐻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502654" y="6683740"/>
            <a:ext cx="78664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…(4.3)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59891" y="6759017"/>
            <a:ext cx="35713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SMQN+Cambria Math"/>
                <a:cs typeface="RTSMQN+Cambria Math"/>
              </a:rPr>
              <a:t>푑퐵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01394" y="6759017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SMQN+Cambria Math"/>
                <a:cs typeface="RTSMQN+Cambria Math"/>
              </a:rPr>
              <a:t>1ꢂ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7066397"/>
            <a:ext cx="365786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plotted in decibels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5">
                <a:solidFill>
                  <a:srgbClr val="000000"/>
                </a:solidFill>
                <a:latin typeface="RTSMQN+Cambria Math"/>
                <a:cs typeface="RTSMQN+Cambria Math"/>
              </a:rPr>
              <a:t>(ꢃꢄ)</a:t>
            </a:r>
            <a:r>
              <a:rPr sz="140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versus frequency.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7456540"/>
            <a:ext cx="7449866" cy="712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Bode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plot,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TSMQN+Cambria Math"/>
                <a:cs typeface="RTSMQN+Cambria Math"/>
              </a:rPr>
              <a:t>휑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plotted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degrees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versus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frequency.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</a:p>
          <a:p>
            <a:pPr marL="0" marR="0">
              <a:lnSpc>
                <a:spcPts val="1554"/>
              </a:lnSpc>
              <a:spcBef>
                <a:spcPts val="30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 are made on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semilog graph paper.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8067532"/>
            <a:ext cx="7453543" cy="699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form</a:t>
            </a:r>
            <a:r>
              <a:rPr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(2.3)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written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factors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</a:p>
          <a:p>
            <a:pPr marL="0" marR="0">
              <a:lnSpc>
                <a:spcPts val="1554"/>
              </a:lnSpc>
              <a:spcBef>
                <a:spcPts val="24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real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imaginary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parts. One such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representation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might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be,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848866" y="8655633"/>
            <a:ext cx="380369" cy="357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RTSMQN+Cambria Math"/>
                <a:cs typeface="RTSMQN+Cambria Math"/>
              </a:rPr>
              <a:t>±ꢆ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693284" y="8655633"/>
            <a:ext cx="279784" cy="35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RTSMQN+Cambria Math"/>
                <a:cs typeface="RTSMQN+Cambria Math"/>
              </a:rPr>
              <a:t>ꢉ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373377" y="8687631"/>
            <a:ext cx="3982304" cy="440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9"/>
              </a:lnSpc>
              <a:spcBef>
                <a:spcPct val="0"/>
              </a:spcBef>
              <a:spcAft>
                <a:spcPct val="0"/>
              </a:spcAft>
            </a:pPr>
            <a:r>
              <a:rPr sz="1300" spc="15">
                <a:solidFill>
                  <a:srgbClr val="000000"/>
                </a:solidFill>
                <a:latin typeface="RTSMQN+Cambria Math"/>
                <a:cs typeface="RTSMQN+Cambria Math"/>
              </a:rPr>
              <a:t>퐾(푗ꢅ)</a:t>
            </a:r>
            <a:r>
              <a:rPr sz="1300" spc="1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RTSMQN+Cambria Math"/>
                <a:cs typeface="RTSMQN+Cambria Math"/>
              </a:rPr>
              <a:t>(1ꢇ푗ꢅ/푧</a:t>
            </a:r>
            <a:r>
              <a:rPr sz="130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RTSMQN+Cambria Math"/>
                <a:cs typeface="RTSMQN+Cambria Math"/>
              </a:rPr>
              <a:t>)[1ꢇ푗ꢈ휁</a:t>
            </a:r>
            <a:r>
              <a:rPr sz="13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12">
                <a:solidFill>
                  <a:srgbClr val="000000"/>
                </a:solidFill>
                <a:latin typeface="RTSMQN+Cambria Math"/>
                <a:cs typeface="RTSMQN+Cambria Math"/>
              </a:rPr>
              <a:t>ꢅ/ꢅ</a:t>
            </a:r>
            <a:r>
              <a:rPr sz="1300" spc="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RTSMQN+Cambria Math"/>
                <a:cs typeface="RTSMQN+Cambria Math"/>
              </a:rPr>
              <a:t>ꢇ(푗ꢅ/ꢅ</a:t>
            </a:r>
            <a:r>
              <a:rPr sz="13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RTSMQN+Cambria Math"/>
                <a:cs typeface="RTSMQN+Cambria Math"/>
              </a:rPr>
              <a:t>)</a:t>
            </a:r>
            <a:r>
              <a:rPr sz="13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RTSMQN+Cambria Math"/>
                <a:cs typeface="RTSMQN+Cambria Math"/>
              </a:rPr>
              <a:t>]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8760923"/>
            <a:ext cx="1111393" cy="61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0"/>
              </a:lnSpc>
              <a:spcBef>
                <a:spcPct val="0"/>
              </a:spcBef>
              <a:spcAft>
                <a:spcPct val="0"/>
              </a:spcAft>
            </a:pPr>
            <a:r>
              <a:rPr sz="1800" spc="31">
                <a:solidFill>
                  <a:srgbClr val="000000"/>
                </a:solidFill>
                <a:latin typeface="RTSMQN+Cambria Math"/>
                <a:cs typeface="RTSMQN+Cambria Math"/>
              </a:rPr>
              <a:t>퐻(휔)</a:t>
            </a:r>
            <a:r>
              <a:rPr sz="18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solidFill>
                  <a:srgbClr val="000000"/>
                </a:solidFill>
                <a:latin typeface="RTSMQN+Cambria Math"/>
                <a:cs typeface="RTSMQN+Cambria Math"/>
              </a:rPr>
              <a:t>=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696591" y="8750121"/>
            <a:ext cx="279784" cy="35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RTSMQN+Cambria Math"/>
                <a:cs typeface="RTSMQN+Cambria Math"/>
              </a:rPr>
              <a:t>ꢆ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380866" y="8750121"/>
            <a:ext cx="279784" cy="35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RTSMQN+Cambria Math"/>
                <a:cs typeface="RTSMQN+Cambria Math"/>
              </a:rPr>
              <a:t>ꢆ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820033" y="8750121"/>
            <a:ext cx="286202" cy="35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RTSMQN+Cambria Math"/>
                <a:cs typeface="RTSMQN+Cambria Math"/>
              </a:rPr>
              <a:t>푘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530216" y="8750121"/>
            <a:ext cx="286202" cy="35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RTSMQN+Cambria Math"/>
                <a:cs typeface="RTSMQN+Cambria Math"/>
              </a:rPr>
              <a:t>푘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479794" y="8819245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…(4.4)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377816" y="8914713"/>
            <a:ext cx="279784" cy="35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RTSMQN+Cambria Math"/>
                <a:cs typeface="RTSMQN+Cambria Math"/>
              </a:rPr>
              <a:t>ꢉ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687322" y="8936043"/>
            <a:ext cx="3260233" cy="440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9"/>
              </a:lnSpc>
              <a:spcBef>
                <a:spcPct val="0"/>
              </a:spcBef>
              <a:spcAft>
                <a:spcPct val="0"/>
              </a:spcAft>
            </a:pPr>
            <a:r>
              <a:rPr sz="1300">
                <a:solidFill>
                  <a:srgbClr val="000000"/>
                </a:solidFill>
                <a:latin typeface="RTSMQN+Cambria Math"/>
                <a:cs typeface="RTSMQN+Cambria Math"/>
              </a:rPr>
              <a:t>(1ꢇ푗ꢅ/푝</a:t>
            </a:r>
            <a:r>
              <a:rPr sz="13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RTSMQN+Cambria Math"/>
                <a:cs typeface="RTSMQN+Cambria Math"/>
              </a:rPr>
              <a:t>)[1ꢇ푗ꢈ휁</a:t>
            </a:r>
            <a:r>
              <a:rPr sz="1300" spc="3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spc="11">
                <a:solidFill>
                  <a:srgbClr val="000000"/>
                </a:solidFill>
                <a:latin typeface="RTSMQN+Cambria Math"/>
                <a:cs typeface="RTSMQN+Cambria Math"/>
              </a:rPr>
              <a:t>ꢅ/ꢅ</a:t>
            </a:r>
            <a:r>
              <a:rPr sz="1300" spc="4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RTSMQN+Cambria Math"/>
                <a:cs typeface="RTSMQN+Cambria Math"/>
              </a:rPr>
              <a:t>ꢇ(푗ꢅ/ꢅ</a:t>
            </a:r>
            <a:r>
              <a:rPr sz="1300" spc="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RTSMQN+Cambria Math"/>
                <a:cs typeface="RTSMQN+Cambria Math"/>
              </a:rPr>
              <a:t>)</a:t>
            </a:r>
            <a:r>
              <a:rPr sz="1300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RTSMQN+Cambria Math"/>
                <a:cs typeface="RTSMQN+Cambria Math"/>
              </a:rPr>
              <a:t>]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367407" y="8998533"/>
            <a:ext cx="279784" cy="35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RTSMQN+Cambria Math"/>
                <a:cs typeface="RTSMQN+Cambria Math"/>
              </a:rPr>
              <a:t>ꢆ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048635" y="8998533"/>
            <a:ext cx="279784" cy="35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RTSMQN+Cambria Math"/>
                <a:cs typeface="RTSMQN+Cambria Math"/>
              </a:rPr>
              <a:t>ꢉ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487546" y="8998533"/>
            <a:ext cx="294780" cy="35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RTSMQN+Cambria Math"/>
                <a:cs typeface="RTSMQN+Cambria Math"/>
              </a:rPr>
              <a:t>ꢊ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207128" y="8998533"/>
            <a:ext cx="294780" cy="35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sz="1050">
                <a:solidFill>
                  <a:srgbClr val="000000"/>
                </a:solidFill>
                <a:latin typeface="RTSMQN+Cambria Math"/>
                <a:cs typeface="RTSMQN+Cambria Math"/>
              </a:rPr>
              <a:t>ꢊ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66358"/>
            <a:ext cx="7453970" cy="96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obtained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dividing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poles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zeros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5">
                <a:solidFill>
                  <a:srgbClr val="000000"/>
                </a:solidFill>
                <a:latin typeface="GVTFGT+Cambria Math"/>
                <a:cs typeface="GVTFGT+Cambria Math"/>
              </a:rPr>
              <a:t>퐻(휔)</a:t>
            </a:r>
            <a:r>
              <a:rPr sz="1400" spc="214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representation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645"/>
              </a:lnSpc>
              <a:spcBef>
                <a:spcPts val="324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GVTFGT+Cambria Math"/>
                <a:cs typeface="GVTFGT+Cambria Math"/>
              </a:rPr>
              <a:t>퐻(휔)</a:t>
            </a:r>
            <a:r>
              <a:rPr sz="1400" spc="153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Eq.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(4.4)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standard</a:t>
            </a:r>
            <a:r>
              <a:rPr sz="1400" i="1" spc="14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form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3">
                <a:solidFill>
                  <a:srgbClr val="000000"/>
                </a:solidFill>
                <a:latin typeface="GVTFGT+Cambria Math"/>
                <a:cs typeface="GVTFGT+Cambria Math"/>
              </a:rPr>
              <a:t>퐻(휔)</a:t>
            </a:r>
            <a:r>
              <a:rPr sz="1400" spc="166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include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up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seven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types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54"/>
              </a:lnSpc>
              <a:spcBef>
                <a:spcPts val="21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different factors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 appear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various combinations in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transfer function. These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2022846"/>
            <a:ext cx="114211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gain </a:t>
            </a:r>
            <a:r>
              <a:rPr sz="1400" spc="41">
                <a:solidFill>
                  <a:srgbClr val="000000"/>
                </a:solidFill>
                <a:latin typeface="GVTFGT+Cambria Math"/>
                <a:cs typeface="GVTFGT+Cambria Math"/>
              </a:rPr>
              <a:t>퐾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375357"/>
            <a:ext cx="2029255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pole </a:t>
            </a:r>
            <a:r>
              <a:rPr sz="1400" spc="10">
                <a:solidFill>
                  <a:srgbClr val="000000"/>
                </a:solidFill>
                <a:latin typeface="GVTFGT+Cambria Math"/>
                <a:cs typeface="GVTFGT+Cambria Math"/>
              </a:rPr>
              <a:t>(푗휔)</a:t>
            </a:r>
            <a:r>
              <a:rPr sz="1500" baseline="36856">
                <a:solidFill>
                  <a:srgbClr val="000000"/>
                </a:solidFill>
                <a:latin typeface="GVTFGT+Cambria Math"/>
                <a:cs typeface="GVTFGT+Cambria Math"/>
              </a:rPr>
              <a:t>−1</a:t>
            </a:r>
            <a:r>
              <a:rPr sz="1500" spc="82" baseline="36856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 zero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49119" y="2391654"/>
            <a:ext cx="156095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1">
                <a:solidFill>
                  <a:srgbClr val="000000"/>
                </a:solidFill>
                <a:latin typeface="GVTFGT+Cambria Math"/>
                <a:cs typeface="GVTFGT+Cambria Math"/>
              </a:rPr>
              <a:t>(푗휔)</a:t>
            </a:r>
            <a:r>
              <a:rPr sz="1400" spc="23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the origin.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758938"/>
            <a:ext cx="437824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simple pole 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ꢀ/(ꢀ + </a:t>
            </a:r>
            <a:r>
              <a:rPr sz="1400" spc="12">
                <a:solidFill>
                  <a:srgbClr val="000000"/>
                </a:solidFill>
                <a:latin typeface="GVTFGT+Cambria Math"/>
                <a:cs typeface="GVTFGT+Cambria Math"/>
              </a:rPr>
              <a:t>푗휔/푝</a:t>
            </a:r>
            <a:r>
              <a:rPr sz="1400" spc="229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)</a:t>
            </a:r>
            <a:r>
              <a:rPr sz="1400" spc="34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 zero 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(ꢀ + </a:t>
            </a:r>
            <a:r>
              <a:rPr sz="1400" spc="12">
                <a:solidFill>
                  <a:srgbClr val="000000"/>
                </a:solidFill>
                <a:latin typeface="GVTFGT+Cambria Math"/>
                <a:cs typeface="GVTFGT+Cambria Math"/>
              </a:rPr>
              <a:t>푗휔/푧</a:t>
            </a:r>
            <a:r>
              <a:rPr sz="1400" spc="250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04210" y="284475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VTFGT+Cambria Math"/>
                <a:cs typeface="GVTFGT+Cambria Math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193413" y="284475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VTFGT+Cambria Math"/>
                <a:cs typeface="GVTFGT+Cambria Math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3111450"/>
            <a:ext cx="4907284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4.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quadratic pole 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ꢀ/[ꢀ +</a:t>
            </a:r>
            <a:r>
              <a:rPr sz="1400" spc="14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퐽2휁</a:t>
            </a:r>
            <a:r>
              <a:rPr sz="1400" spc="233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 spc="12">
                <a:solidFill>
                  <a:srgbClr val="000000"/>
                </a:solidFill>
                <a:latin typeface="GVTFGT+Cambria Math"/>
                <a:cs typeface="GVTFGT+Cambria Math"/>
              </a:rPr>
              <a:t>휔/휔</a:t>
            </a:r>
            <a:r>
              <a:rPr sz="1400" spc="655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+ (푗휔/휔</a:t>
            </a:r>
            <a:r>
              <a:rPr sz="1400" spc="358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)</a:t>
            </a:r>
            <a:r>
              <a:rPr sz="1500" spc="56" baseline="36856">
                <a:solidFill>
                  <a:srgbClr val="000000"/>
                </a:solidFill>
                <a:latin typeface="GVTFGT+Cambria Math"/>
                <a:cs typeface="GVTFGT+Cambria Math"/>
              </a:rPr>
              <a:t>ꢁ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]</a:t>
            </a:r>
            <a:r>
              <a:rPr sz="1400" spc="30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 zero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851780" y="3111450"/>
            <a:ext cx="2447291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[ꢀ + 푗2휁</a:t>
            </a:r>
            <a:r>
              <a:rPr sz="1400" spc="211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 spc="12">
                <a:solidFill>
                  <a:srgbClr val="000000"/>
                </a:solidFill>
                <a:latin typeface="GVTFGT+Cambria Math"/>
                <a:cs typeface="GVTFGT+Cambria Math"/>
              </a:rPr>
              <a:t>휔/휔</a:t>
            </a:r>
            <a:r>
              <a:rPr sz="1400" spc="678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+ (푗휔/휔</a:t>
            </a:r>
            <a:r>
              <a:rPr sz="1400" spc="373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)</a:t>
            </a:r>
            <a:r>
              <a:rPr sz="1500" spc="56" baseline="36856">
                <a:solidFill>
                  <a:srgbClr val="000000"/>
                </a:solidFill>
                <a:latin typeface="GVTFGT+Cambria Math"/>
                <a:cs typeface="GVTFGT+Cambria Math"/>
              </a:rPr>
              <a:t>ꢁ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]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748407" y="32135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VTFGT+Cambria Math"/>
                <a:cs typeface="GVTFGT+Cambria Math"/>
              </a:rPr>
              <a:t>ꢁ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70554" y="3213557"/>
            <a:ext cx="27264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VTFGT+Cambria Math"/>
                <a:cs typeface="GVTFGT+Cambria Math"/>
              </a:rPr>
              <a:t>푛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954145" y="3213557"/>
            <a:ext cx="27264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VTFGT+Cambria Math"/>
                <a:cs typeface="GVTFGT+Cambria Math"/>
              </a:rPr>
              <a:t>푛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58714" y="3213557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VTFGT+Cambria Math"/>
                <a:cs typeface="GVTFGT+Cambria Math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888482" y="3213557"/>
            <a:ext cx="26702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VTFGT+Cambria Math"/>
                <a:cs typeface="GVTFGT+Cambria Math"/>
              </a:rPr>
              <a:t>푘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675119" y="3213557"/>
            <a:ext cx="26702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VTFGT+Cambria Math"/>
                <a:cs typeface="GVTFGT+Cambria Math"/>
              </a:rPr>
              <a:t>푘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3502898"/>
            <a:ext cx="7455961" cy="1648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constructing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Bode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plot,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separately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add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them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graphically.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factors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considered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combined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additively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29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logarithms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involved.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mathematical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convenience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logarithm that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makes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Bode</a:t>
            </a:r>
          </a:p>
          <a:p>
            <a:pPr marL="0" marR="0">
              <a:lnSpc>
                <a:spcPts val="1645"/>
              </a:lnSpc>
              <a:spcBef>
                <a:spcPts val="24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</a:t>
            </a:r>
            <a:r>
              <a:rPr sz="1400" spc="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powerful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engineering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tool.</a:t>
            </a:r>
            <a:r>
              <a:rPr sz="140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make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straight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</a:t>
            </a:r>
            <a:r>
              <a:rPr sz="1400" spc="2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factors</a:t>
            </a:r>
          </a:p>
          <a:p>
            <a:pPr marL="0" marR="0">
              <a:lnSpc>
                <a:spcPts val="1645"/>
              </a:lnSpc>
              <a:spcBef>
                <a:spcPts val="28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listed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above.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shall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straight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‐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known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Bode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approximate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actual plots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reasonable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degree of accuracy.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44651" y="5127482"/>
            <a:ext cx="7519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Notes: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87323" y="5479659"/>
            <a:ext cx="516211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1)</a:t>
            </a:r>
            <a:r>
              <a:rPr sz="1400" spc="2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origin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휔</a:t>
            </a:r>
            <a:r>
              <a:rPr sz="1400" spc="115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=</a:t>
            </a:r>
            <a:r>
              <a:rPr sz="1400" spc="-10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 or log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휔</a:t>
            </a:r>
            <a:r>
              <a:rPr sz="1400" spc="115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=</a:t>
            </a:r>
            <a:r>
              <a:rPr sz="1400" spc="37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 and the gain is zero.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87323" y="5898880"/>
            <a:ext cx="715768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2)</a:t>
            </a:r>
            <a:r>
              <a:rPr sz="1400" spc="2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decade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interval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frequencies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ratio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10;</a:t>
            </a:r>
            <a:r>
              <a:rPr sz="14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e.g.,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16228" y="6097133"/>
            <a:ext cx="688751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휔</a:t>
            </a:r>
            <a:r>
              <a:rPr sz="1400" spc="632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휔</a:t>
            </a:r>
            <a:r>
              <a:rPr sz="1400" spc="331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0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00" spc="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100</a:t>
            </a:r>
            <a:r>
              <a:rPr sz="140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Hz.</a:t>
            </a:r>
            <a:r>
              <a:rPr sz="14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  <a:r>
              <a:rPr sz="140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sz="14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dB/decade</a:t>
            </a:r>
            <a:r>
              <a:rPr sz="140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means</a:t>
            </a:r>
            <a:r>
              <a:rPr sz="140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45768" y="618294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VTFGT+Cambria Math"/>
                <a:cs typeface="GVTFGT+Cambria Math"/>
              </a:rPr>
              <a:t>ꢂ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813814" y="618294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VTFGT+Cambria Math"/>
                <a:cs typeface="GVTFGT+Cambria Math"/>
              </a:rPr>
              <a:t>ꢂ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16228" y="6314932"/>
            <a:ext cx="670855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changes 20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dB whenever the frequency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changes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tenfold or one decade.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7026773"/>
            <a:ext cx="745580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Constant</a:t>
            </a:r>
            <a:r>
              <a:rPr sz="1400" b="1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term:</a:t>
            </a:r>
            <a:r>
              <a:rPr sz="1400" b="1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gain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1">
                <a:solidFill>
                  <a:srgbClr val="000000"/>
                </a:solidFill>
                <a:latin typeface="GVTFGT+Cambria Math"/>
                <a:cs typeface="GVTFGT+Cambria Math"/>
              </a:rPr>
              <a:t>퐾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20log</a:t>
            </a:r>
            <a:r>
              <a:rPr sz="1400" spc="931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퐾</a:t>
            </a:r>
            <a:r>
              <a:rPr sz="1400" spc="141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0</a:t>
            </a:r>
            <a:r>
              <a:rPr sz="1400" spc="356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both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251194" y="7010476"/>
            <a:ext cx="26498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VTFGT+Cambria Math"/>
                <a:cs typeface="GVTFGT+Cambria Math"/>
              </a:rPr>
              <a:t>표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604892" y="7112585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GVTFGT+Cambria Math"/>
                <a:cs typeface="GVTFGT+Cambria Math"/>
              </a:rPr>
              <a:t>1ꢂ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7275052"/>
            <a:ext cx="7457365" cy="728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constant with frequency.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 the magnitude and phase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 of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gain are shown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</a:p>
          <a:p>
            <a:pPr marL="0" marR="0">
              <a:lnSpc>
                <a:spcPts val="1645"/>
              </a:lnSpc>
              <a:spcBef>
                <a:spcPts val="105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4.1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If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퐾</a:t>
            </a:r>
            <a:r>
              <a:rPr sz="1400" spc="81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negative, 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 remains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20log</a:t>
            </a:r>
            <a:r>
              <a:rPr sz="1500" spc="27" baseline="-20571">
                <a:solidFill>
                  <a:srgbClr val="000000"/>
                </a:solidFill>
                <a:latin typeface="GVTFGT+Cambria Math"/>
                <a:cs typeface="GVTFGT+Cambria Math"/>
              </a:rPr>
              <a:t>1ꢂ</a:t>
            </a:r>
            <a:r>
              <a:rPr sz="1400" spc="15">
                <a:solidFill>
                  <a:srgbClr val="000000"/>
                </a:solidFill>
                <a:latin typeface="GVTFGT+Cambria Math"/>
                <a:cs typeface="GVTFGT+Cambria Math"/>
              </a:rPr>
              <a:t>|퐾|</a:t>
            </a:r>
            <a:r>
              <a:rPr sz="1400" spc="12">
                <a:solidFill>
                  <a:srgbClr val="000000"/>
                </a:solidFill>
                <a:latin typeface="GVTFGT+Cambria Math"/>
                <a:cs typeface="GVTFGT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</a:t>
            </a:r>
            <a:r>
              <a:rPr sz="1400">
                <a:solidFill>
                  <a:srgbClr val="000000"/>
                </a:solidFill>
                <a:latin typeface="GVTFGT+Cambria Math"/>
                <a:cs typeface="GVTFGT+Cambria Math"/>
              </a:rPr>
              <a:t>±ꢀ80</a:t>
            </a:r>
            <a:r>
              <a:rPr sz="1500" spc="82" baseline="36856">
                <a:solidFill>
                  <a:srgbClr val="000000"/>
                </a:solidFill>
                <a:latin typeface="GVTFGT+Cambria Math"/>
                <a:cs typeface="GVTFGT+Cambria Math"/>
              </a:rPr>
              <a:t>표</a:t>
            </a:r>
            <a:r>
              <a:rPr sz="2100" baseline="36856">
                <a:solidFill>
                  <a:srgbClr val="000000"/>
                </a:solidFill>
                <a:latin typeface="GVTFGT+Cambria Math"/>
                <a:cs typeface="GVTFGT+Cambria Math"/>
              </a:rPr>
              <a:t>.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437386" y="9582718"/>
            <a:ext cx="539171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4.1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Bode plots for gain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: (a) magnitude plot, (b)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 plot.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354671" cy="56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9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5590" y="527805"/>
            <a:ext cx="1200935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1166358"/>
            <a:ext cx="7456289" cy="1670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푷풐풍풆/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zero</a:t>
            </a:r>
            <a:r>
              <a:rPr sz="1400" b="1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b="1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b="1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origin:</a:t>
            </a:r>
            <a:r>
              <a:rPr sz="1400" b="1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(푗휔)</a:t>
            </a:r>
            <a:r>
              <a:rPr sz="1400" spc="461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origin,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20log</a:t>
            </a:r>
            <a:r>
              <a:rPr sz="1500" spc="28" baseline="-20571">
                <a:solidFill>
                  <a:srgbClr val="000000"/>
                </a:solidFill>
                <a:latin typeface="FTJAMN+Cambria Math"/>
                <a:cs typeface="FTJAMN+Cambria Math"/>
              </a:rPr>
              <a:t>1ꢀ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휔</a:t>
            </a:r>
            <a:r>
              <a:rPr sz="1400" spc="103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54"/>
              </a:lnSpc>
              <a:spcBef>
                <a:spcPts val="5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90</a:t>
            </a:r>
            <a:r>
              <a:rPr sz="1350" baseline="360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</a:t>
            </a:r>
            <a:r>
              <a:rPr sz="14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plotted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17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4.2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slope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dB/decade,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constant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frequency.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Bode</a:t>
            </a:r>
          </a:p>
          <a:p>
            <a:pPr marL="0" marR="0">
              <a:lnSpc>
                <a:spcPts val="1645"/>
              </a:lnSpc>
              <a:spcBef>
                <a:spcPts val="16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plots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pole</a:t>
            </a:r>
            <a:r>
              <a:rPr sz="1400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FTJAMN+Cambria Math"/>
                <a:cs typeface="FTJAMN+Cambria Math"/>
              </a:rPr>
              <a:t>(푗휔)</a:t>
            </a:r>
            <a:r>
              <a:rPr sz="1500" baseline="36856">
                <a:solidFill>
                  <a:srgbClr val="000000"/>
                </a:solidFill>
                <a:latin typeface="FTJAMN+Cambria Math"/>
                <a:cs typeface="FTJAMN+Cambria Math"/>
              </a:rPr>
              <a:t>−1</a:t>
            </a:r>
            <a:r>
              <a:rPr sz="1500" spc="442" baseline="36856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similar</a:t>
            </a:r>
            <a:r>
              <a:rPr sz="1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except</a:t>
            </a:r>
            <a:r>
              <a:rPr sz="1400" spc="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slope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sz="1400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645"/>
              </a:lnSpc>
              <a:spcBef>
                <a:spcPts val="19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ꢁ20푑퐵/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decade while the phase is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ꢁ90</a:t>
            </a:r>
            <a:r>
              <a:rPr sz="1500" spc="70" baseline="36856">
                <a:solidFill>
                  <a:srgbClr val="000000"/>
                </a:solidFill>
                <a:latin typeface="FTJAMN+Cambria Math"/>
                <a:cs typeface="FTJAMN+Cambria Math"/>
              </a:rPr>
              <a:t>표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In general, for </a:t>
            </a:r>
            <a:r>
              <a:rPr sz="1400" spc="10">
                <a:solidFill>
                  <a:srgbClr val="000000"/>
                </a:solidFill>
                <a:latin typeface="FTJAMN+Cambria Math"/>
                <a:cs typeface="FTJAMN+Cambria Math"/>
              </a:rPr>
              <a:t>(푗휔)</a:t>
            </a:r>
            <a:r>
              <a:rPr sz="1500" baseline="36856">
                <a:solidFill>
                  <a:srgbClr val="000000"/>
                </a:solidFill>
                <a:latin typeface="FTJAMN+Cambria Math"/>
                <a:cs typeface="FTJAMN+Cambria Math"/>
              </a:rPr>
              <a:t>푁</a:t>
            </a:r>
            <a:r>
              <a:rPr sz="1500" spc="89" baseline="36856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where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ꢂ</a:t>
            </a:r>
            <a:r>
              <a:rPr sz="1400" spc="69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an integer,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45"/>
              </a:lnSpc>
              <a:spcBef>
                <a:spcPts val="23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 will have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slope of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20ꢂ푑퐵/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decade, while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phase 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90ꢂ</a:t>
            </a:r>
            <a:r>
              <a:rPr sz="1400" spc="54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degrees.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4530207"/>
            <a:ext cx="7142734" cy="1155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052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-1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4.2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Bode plots for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zero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(푗휔)</a:t>
            </a:r>
            <a:r>
              <a:rPr sz="1400" spc="38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the origin: (a) magnitude plot,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phase plot.</a:t>
            </a:r>
          </a:p>
          <a:p>
            <a:pPr marL="0" marR="0">
              <a:lnSpc>
                <a:spcPts val="1645"/>
              </a:lnSpc>
              <a:spcBef>
                <a:spcPts val="3756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Simple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풑풐풍풆/풛풆풓풐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simple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(ꢃ + </a:t>
            </a:r>
            <a:r>
              <a:rPr sz="1400" spc="12">
                <a:solidFill>
                  <a:srgbClr val="000000"/>
                </a:solidFill>
                <a:latin typeface="FTJAMN+Cambria Math"/>
                <a:cs typeface="FTJAMN+Cambria Math"/>
              </a:rPr>
              <a:t>푗휔/푧</a:t>
            </a:r>
            <a:r>
              <a:rPr sz="1400" spc="250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)</a:t>
            </a:r>
            <a:r>
              <a:rPr sz="1400" spc="34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the magnitude is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20log</a:t>
            </a:r>
            <a:r>
              <a:rPr sz="1400" spc="918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|ꢃ +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33036" y="5295722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TJAMN+Cambria Math"/>
                <a:cs typeface="FTJAMN+Cambria Math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71946" y="5295722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TJAMN+Cambria Math"/>
                <a:cs typeface="FTJAMN+Cambria Math"/>
              </a:rPr>
              <a:t>1ꢀ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5434406"/>
            <a:ext cx="4292947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0">
                <a:solidFill>
                  <a:srgbClr val="000000"/>
                </a:solidFill>
                <a:latin typeface="FTJAMN+Cambria Math"/>
                <a:cs typeface="FTJAMN+Cambria Math"/>
              </a:rPr>
              <a:t>푗휔/푧</a:t>
            </a:r>
            <a:r>
              <a:rPr sz="1400" spc="252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|</a:t>
            </a:r>
            <a:r>
              <a:rPr sz="1400" spc="40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phase 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tan</a:t>
            </a:r>
            <a:r>
              <a:rPr sz="1500" spc="31" baseline="36857">
                <a:solidFill>
                  <a:srgbClr val="000000"/>
                </a:solidFill>
                <a:latin typeface="FTJAMN+Cambria Math"/>
                <a:cs typeface="FTJAMN+Cambria Math"/>
              </a:rPr>
              <a:t>−1</a:t>
            </a:r>
            <a:r>
              <a:rPr sz="1400" spc="12">
                <a:solidFill>
                  <a:srgbClr val="000000"/>
                </a:solidFill>
                <a:latin typeface="FTJAMN+Cambria Math"/>
                <a:cs typeface="FTJAMN+Cambria Math"/>
              </a:rPr>
              <a:t>휔/푧</a:t>
            </a:r>
            <a:r>
              <a:rPr sz="1400" spc="250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 that 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02512" y="55365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TJAMN+Cambria Math"/>
                <a:cs typeface="FTJAMN+Cambria Math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977007" y="553651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TJAMN+Cambria Math"/>
                <a:cs typeface="FTJAMN+Cambria Math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21077" y="5813882"/>
            <a:ext cx="35252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TJAMN+Cambria Math"/>
                <a:cs typeface="FTJAMN+Cambria Math"/>
              </a:rPr>
              <a:t>ꢆꢇ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5870057"/>
            <a:ext cx="3437201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2">
                <a:solidFill>
                  <a:srgbClr val="000000"/>
                </a:solidFill>
                <a:latin typeface="FTJAMN+Cambria Math"/>
                <a:cs typeface="FTJAMN+Cambria Math"/>
              </a:rPr>
              <a:t>퐻</a:t>
            </a:r>
            <a:r>
              <a:rPr sz="1500" baseline="-20571">
                <a:solidFill>
                  <a:srgbClr val="000000"/>
                </a:solidFill>
                <a:latin typeface="FTJAMN+Cambria Math"/>
                <a:cs typeface="FTJAMN+Cambria Math"/>
              </a:rPr>
              <a:t>ꢄꢅ</a:t>
            </a:r>
            <a:r>
              <a:rPr sz="1500" spc="148" baseline="-20571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20log</a:t>
            </a:r>
            <a:r>
              <a:rPr sz="1500" spc="27" baseline="-20571">
                <a:solidFill>
                  <a:srgbClr val="000000"/>
                </a:solidFill>
                <a:latin typeface="FTJAMN+Cambria Math"/>
                <a:cs typeface="FTJAMN+Cambria Math"/>
              </a:rPr>
              <a:t>1ꢀ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|ꢃ +</a:t>
            </a:r>
            <a:r>
              <a:rPr sz="1400" spc="1540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|</a:t>
            </a:r>
            <a:r>
              <a:rPr sz="1400" spc="40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⇒</a:t>
            </a:r>
            <a:r>
              <a:rPr sz="1400" spc="40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20log</a:t>
            </a:r>
            <a:r>
              <a:rPr sz="1500" spc="27" baseline="-20571">
                <a:solidFill>
                  <a:srgbClr val="000000"/>
                </a:solidFill>
                <a:latin typeface="FTJAMN+Cambria Math"/>
                <a:cs typeface="FTJAMN+Cambria Math"/>
              </a:rPr>
              <a:t>1ꢀ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ꢃ</a:t>
            </a:r>
            <a:r>
              <a:rPr sz="1400" spc="68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464553" y="5880592"/>
            <a:ext cx="791152" cy="1005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…(4.5)</a:t>
            </a:r>
          </a:p>
          <a:p>
            <a:pPr marL="3048" marR="0">
              <a:lnSpc>
                <a:spcPts val="1554"/>
              </a:lnSpc>
              <a:spcBef>
                <a:spcPts val="265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…(4.6)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39366" y="6009208"/>
            <a:ext cx="315234" cy="35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-25">
                <a:solidFill>
                  <a:srgbClr val="000000"/>
                </a:solidFill>
                <a:latin typeface="FTJAMN+Cambria Math"/>
                <a:cs typeface="FTJAMN+Cambria Math"/>
              </a:rPr>
              <a:t>ꢈ</a:t>
            </a:r>
            <a:r>
              <a:rPr sz="1200" baseline="-20400">
                <a:solidFill>
                  <a:srgbClr val="000000"/>
                </a:solidFill>
                <a:latin typeface="FTJAMN+Cambria Math"/>
                <a:cs typeface="FTJAMN+Cambria Math"/>
              </a:rPr>
              <a:t>ꢉ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541142" y="6151997"/>
            <a:ext cx="93997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휔</a:t>
            </a:r>
            <a:r>
              <a:rPr sz="1400" spc="103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→</a:t>
            </a:r>
            <a:r>
              <a:rPr sz="1400" spc="91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021077" y="6355156"/>
            <a:ext cx="35252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TJAMN+Cambria Math"/>
                <a:cs typeface="FTJAMN+Cambria Math"/>
              </a:rPr>
              <a:t>ꢆꢇ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144647" y="6355156"/>
            <a:ext cx="2930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TJAMN+Cambria Math"/>
                <a:cs typeface="FTJAMN+Cambria Math"/>
              </a:rPr>
              <a:t>ꢇ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6411078"/>
            <a:ext cx="2936378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2">
                <a:solidFill>
                  <a:srgbClr val="000000"/>
                </a:solidFill>
                <a:latin typeface="FTJAMN+Cambria Math"/>
                <a:cs typeface="FTJAMN+Cambria Math"/>
              </a:rPr>
              <a:t>퐻</a:t>
            </a:r>
            <a:r>
              <a:rPr sz="1500" baseline="-20571">
                <a:solidFill>
                  <a:srgbClr val="000000"/>
                </a:solidFill>
                <a:latin typeface="FTJAMN+Cambria Math"/>
                <a:cs typeface="FTJAMN+Cambria Math"/>
              </a:rPr>
              <a:t>ꢄꢅ</a:t>
            </a:r>
            <a:r>
              <a:rPr sz="1500" spc="148" baseline="-20571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20log</a:t>
            </a:r>
            <a:r>
              <a:rPr sz="1500" spc="27" baseline="-20571">
                <a:solidFill>
                  <a:srgbClr val="000000"/>
                </a:solidFill>
                <a:latin typeface="FTJAMN+Cambria Math"/>
                <a:cs typeface="FTJAMN+Cambria Math"/>
              </a:rPr>
              <a:t>1ꢀ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|ꢃ +</a:t>
            </a:r>
            <a:r>
              <a:rPr sz="1400" spc="1540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|</a:t>
            </a:r>
            <a:r>
              <a:rPr sz="1400" spc="40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⇒</a:t>
            </a:r>
            <a:r>
              <a:rPr sz="1400" spc="40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20log</a:t>
            </a:r>
            <a:r>
              <a:rPr sz="1500" baseline="-20571">
                <a:solidFill>
                  <a:srgbClr val="000000"/>
                </a:solidFill>
                <a:latin typeface="FTJAMN+Cambria Math"/>
                <a:cs typeface="FTJAMN+Cambria Math"/>
              </a:rPr>
              <a:t>1ꢀ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034794" y="6550228"/>
            <a:ext cx="321330" cy="35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-67">
                <a:solidFill>
                  <a:srgbClr val="000000"/>
                </a:solidFill>
                <a:latin typeface="FTJAMN+Cambria Math"/>
                <a:cs typeface="FTJAMN+Cambria Math"/>
              </a:rPr>
              <a:t>푍</a:t>
            </a:r>
            <a:r>
              <a:rPr sz="1200" baseline="-20400">
                <a:solidFill>
                  <a:srgbClr val="000000"/>
                </a:solidFill>
                <a:latin typeface="FTJAMN+Cambria Math"/>
                <a:cs typeface="FTJAMN+Cambria Math"/>
              </a:rPr>
              <a:t>ꢉ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129407" y="6550228"/>
            <a:ext cx="2687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TJAMN+Cambria Math"/>
                <a:cs typeface="FTJAMN+Cambria Math"/>
              </a:rPr>
              <a:t>푍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199510" y="6599306"/>
            <a:ext cx="213126" cy="2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FTJAMN+Cambria Math"/>
                <a:cs typeface="FTJAMN+Cambria Math"/>
              </a:rPr>
              <a:t>ꢉ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541142" y="6693017"/>
            <a:ext cx="99291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휔</a:t>
            </a:r>
            <a:r>
              <a:rPr sz="1400" spc="103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→</a:t>
            </a:r>
            <a:r>
              <a:rPr sz="1400" spc="91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∞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6909292"/>
            <a:ext cx="7456985" cy="1682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showing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approximate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(a</a:t>
            </a:r>
            <a:r>
              <a:rPr sz="14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straight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slope)</a:t>
            </a:r>
          </a:p>
          <a:p>
            <a:pPr marL="0" marR="0">
              <a:lnSpc>
                <a:spcPts val="1645"/>
              </a:lnSpc>
              <a:spcBef>
                <a:spcPts val="23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small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 of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휔</a:t>
            </a:r>
            <a:r>
              <a:rPr sz="1400" spc="80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by a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straight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 with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slope 20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4">
                <a:solidFill>
                  <a:srgbClr val="000000"/>
                </a:solidFill>
                <a:latin typeface="FTJAMN+Cambria Math"/>
                <a:cs typeface="FTJAMN+Cambria Math"/>
              </a:rPr>
              <a:t>푑퐵/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decade for large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28">
                <a:solidFill>
                  <a:srgbClr val="000000"/>
                </a:solidFill>
                <a:latin typeface="FTJAMN+Cambria Math"/>
                <a:cs typeface="FTJAMN+Cambria Math"/>
              </a:rPr>
              <a:t>휔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645"/>
              </a:lnSpc>
              <a:spcBef>
                <a:spcPts val="26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휔</a:t>
            </a:r>
            <a:r>
              <a:rPr sz="1400" spc="115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 spc="-64">
                <a:solidFill>
                  <a:srgbClr val="000000"/>
                </a:solidFill>
                <a:latin typeface="FTJAMN+Cambria Math"/>
                <a:cs typeface="FTJAMN+Cambria Math"/>
              </a:rPr>
              <a:t>푧</a:t>
            </a:r>
            <a:r>
              <a:rPr sz="1500" baseline="-20571">
                <a:solidFill>
                  <a:srgbClr val="000000"/>
                </a:solidFill>
                <a:latin typeface="FTJAMN+Cambria Math"/>
                <a:cs typeface="FTJAMN+Cambria Math"/>
              </a:rPr>
              <a:t>1</a:t>
            </a:r>
            <a:r>
              <a:rPr sz="1500" spc="125" baseline="-20571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asymptotic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lines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meet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corner</a:t>
            </a:r>
            <a:r>
              <a:rPr sz="1400" i="1" spc="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frequency</a:t>
            </a:r>
            <a:r>
              <a:rPr sz="1400" i="1" spc="10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  <a:p>
            <a:pPr marL="0" marR="0">
              <a:lnSpc>
                <a:spcPts val="1554"/>
              </a:lnSpc>
              <a:spcBef>
                <a:spcPts val="231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break</a:t>
            </a:r>
            <a:r>
              <a:rPr sz="1400" i="1" spc="19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frequency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approximate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</a:t>
            </a:r>
            <a:r>
              <a:rPr sz="1400" spc="17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4.3(a),</a:t>
            </a:r>
            <a:r>
              <a:rPr sz="1400" spc="187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20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actual plot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 shown. Notice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approximate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close 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actual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plot except</a:t>
            </a:r>
          </a:p>
          <a:p>
            <a:pPr marL="0" marR="0">
              <a:lnSpc>
                <a:spcPts val="1645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6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break</a:t>
            </a:r>
            <a:r>
              <a:rPr sz="1400" spc="6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frequency,</a:t>
            </a:r>
            <a:r>
              <a:rPr sz="1400" spc="6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6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휔</a:t>
            </a:r>
            <a:r>
              <a:rPr sz="1400" spc="115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푧</a:t>
            </a:r>
            <a:r>
              <a:rPr sz="1400" spc="1260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6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deviation</a:t>
            </a:r>
            <a:r>
              <a:rPr sz="1400" spc="6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6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20log</a:t>
            </a:r>
            <a:r>
              <a:rPr sz="1400" spc="918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|(ꢃ + 푗ꢃ)|</a:t>
            </a:r>
            <a:r>
              <a:rPr sz="1400" spc="60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=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551554" y="8202245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TJAMN+Cambria Math"/>
                <a:cs typeface="FTJAMN+Cambria Math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955538" y="8202245"/>
            <a:ext cx="33687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TJAMN+Cambria Math"/>
                <a:cs typeface="FTJAMN+Cambria Math"/>
              </a:rPr>
              <a:t>1ꢀ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8385038"/>
            <a:ext cx="1658357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20log</a:t>
            </a:r>
            <a:r>
              <a:rPr sz="1500" spc="27" baseline="-20571">
                <a:solidFill>
                  <a:srgbClr val="000000"/>
                </a:solidFill>
                <a:latin typeface="FTJAMN+Cambria Math"/>
                <a:cs typeface="FTJAMN+Cambria Math"/>
              </a:rPr>
              <a:t>1ꢀ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√2</a:t>
            </a:r>
            <a:r>
              <a:rPr sz="1400" spc="63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≅</a:t>
            </a:r>
            <a:r>
              <a:rPr sz="1400" spc="86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 spc="12">
                <a:solidFill>
                  <a:srgbClr val="000000"/>
                </a:solidFill>
                <a:latin typeface="FTJAMN+Cambria Math"/>
                <a:cs typeface="FTJAMN+Cambria Math"/>
              </a:rPr>
              <a:t>3푑퐵.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8749274"/>
            <a:ext cx="128390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phase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tan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557782" y="8732977"/>
            <a:ext cx="965544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500" spc="31" baseline="36857">
                <a:solidFill>
                  <a:srgbClr val="000000"/>
                </a:solidFill>
                <a:latin typeface="FTJAMN+Cambria Math"/>
                <a:cs typeface="FTJAMN+Cambria Math"/>
              </a:rPr>
              <a:t>−1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(휔/푧</a:t>
            </a:r>
            <a:r>
              <a:rPr sz="1400" spc="255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)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300351" y="8759809"/>
            <a:ext cx="166395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 be expressed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101850" y="883508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TJAMN+Cambria Math"/>
                <a:cs typeface="FTJAMN+Cambria Math"/>
              </a:rPr>
              <a:t>1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896110" y="9096746"/>
            <a:ext cx="36543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0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429891" y="9096746"/>
            <a:ext cx="72966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휔</a:t>
            </a:r>
            <a:r>
              <a:rPr sz="1400" spc="115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0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403858" y="9246565"/>
            <a:ext cx="2930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TJAMN+Cambria Math"/>
                <a:cs typeface="FTJAMN+Cambria Math"/>
              </a:rPr>
              <a:t>ꢇ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9286190"/>
            <a:ext cx="2729571" cy="51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휑</a:t>
            </a:r>
            <a:r>
              <a:rPr sz="1400" spc="112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=</a:t>
            </a:r>
            <a:r>
              <a:rPr sz="1400" spc="75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tan</a:t>
            </a:r>
            <a:r>
              <a:rPr sz="1500" spc="31" baseline="36828">
                <a:solidFill>
                  <a:srgbClr val="000000"/>
                </a:solidFill>
                <a:latin typeface="FTJAMN+Cambria Math"/>
                <a:cs typeface="FTJAMN+Cambria Math"/>
              </a:rPr>
              <a:t>−1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(</a:t>
            </a:r>
            <a:r>
              <a:rPr sz="1400" spc="719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{45</a:t>
            </a:r>
            <a:r>
              <a:rPr sz="1500" baseline="36828">
                <a:solidFill>
                  <a:srgbClr val="000000"/>
                </a:solidFill>
                <a:latin typeface="FTJAMN+Cambria Math"/>
                <a:cs typeface="FTJAMN+Cambria Math"/>
              </a:rPr>
              <a:t>표</a:t>
            </a:r>
            <a:r>
              <a:rPr sz="1500" spc="1483" baseline="36828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휔</a:t>
            </a:r>
            <a:r>
              <a:rPr sz="1400" spc="115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 spc="-64">
                <a:solidFill>
                  <a:srgbClr val="000000"/>
                </a:solidFill>
                <a:latin typeface="FTJAMN+Cambria Math"/>
                <a:cs typeface="FTJAMN+Cambria Math"/>
              </a:rPr>
              <a:t>푧</a:t>
            </a:r>
            <a:r>
              <a:rPr sz="1500" baseline="-20571">
                <a:solidFill>
                  <a:srgbClr val="000000"/>
                </a:solidFill>
                <a:latin typeface="FTJAMN+Cambria Math"/>
                <a:cs typeface="FTJAMN+Cambria Math"/>
              </a:rPr>
              <a:t>1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438646" y="9312970"/>
            <a:ext cx="78810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…(4.7)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391666" y="9441587"/>
            <a:ext cx="296184" cy="340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TJAMN+Cambria Math"/>
                <a:cs typeface="FTJAMN+Cambria Math"/>
              </a:rPr>
              <a:t>ꢈ</a:t>
            </a:r>
          </a:p>
          <a:p>
            <a:pPr marL="64008" marR="0">
              <a:lnSpc>
                <a:spcPts val="942"/>
              </a:lnSpc>
              <a:spcBef>
                <a:spcPct val="0"/>
              </a:spcBef>
              <a:spcAft>
                <a:spcPct val="0"/>
              </a:spcAft>
            </a:pPr>
            <a:r>
              <a:rPr sz="800">
                <a:solidFill>
                  <a:srgbClr val="000000"/>
                </a:solidFill>
                <a:latin typeface="FTJAMN+Cambria Math"/>
                <a:cs typeface="FTJAMN+Cambria Math"/>
              </a:rPr>
              <a:t>ꢉ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896110" y="9510167"/>
            <a:ext cx="1298095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90</a:t>
            </a:r>
            <a:r>
              <a:rPr sz="1500" baseline="36856">
                <a:solidFill>
                  <a:srgbClr val="000000"/>
                </a:solidFill>
                <a:latin typeface="FTJAMN+Cambria Math"/>
                <a:cs typeface="FTJAMN+Cambria Math"/>
              </a:rPr>
              <a:t>표</a:t>
            </a:r>
            <a:r>
              <a:rPr sz="1500" spc="1447" baseline="36856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휔</a:t>
            </a:r>
            <a:r>
              <a:rPr sz="1400" spc="115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→</a:t>
            </a:r>
            <a:r>
              <a:rPr sz="1400" spc="79">
                <a:solidFill>
                  <a:srgbClr val="000000"/>
                </a:solidFill>
                <a:latin typeface="FTJAMN+Cambria Math"/>
                <a:cs typeface="FTJAMN+Cambria Math"/>
              </a:rPr>
              <a:t> </a:t>
            </a:r>
            <a:r>
              <a:rPr sz="1400">
                <a:solidFill>
                  <a:srgbClr val="000000"/>
                </a:solidFill>
                <a:latin typeface="FTJAMN+Cambria Math"/>
                <a:cs typeface="FTJAMN+Cambria Math"/>
              </a:rPr>
              <a:t>∞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586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2019-10-29T09:58:46Z</dcterms:modified>
</cp:coreProperties>
</file>